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Lst>
  <p:notesMasterIdLst>
    <p:notesMasterId r:id="rId8"/>
  </p:notesMasterIdLst>
  <p:sldIdLst>
    <p:sldId id="2003" r:id="rId2"/>
    <p:sldId id="2017" r:id="rId3"/>
    <p:sldId id="2021" r:id="rId4"/>
    <p:sldId id="2024" r:id="rId5"/>
    <p:sldId id="1990" r:id="rId6"/>
    <p:sldId id="2026"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a:srgbClr val="CCFFCC"/>
    <a:srgbClr val="004F8A"/>
    <a:srgbClr val="000000"/>
    <a:srgbClr val="FB9583"/>
    <a:srgbClr val="FFFFCC"/>
    <a:srgbClr val="4E6053"/>
    <a:srgbClr val="FAD0D2"/>
    <a:srgbClr val="92C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1" autoAdjust="0"/>
    <p:restoredTop sz="94698" autoAdjust="0"/>
  </p:normalViewPr>
  <p:slideViewPr>
    <p:cSldViewPr snapToGrid="0">
      <p:cViewPr varScale="1">
        <p:scale>
          <a:sx n="59" d="100"/>
          <a:sy n="59" d="100"/>
        </p:scale>
        <p:origin x="90" y="210"/>
      </p:cViewPr>
      <p:guideLst/>
    </p:cSldViewPr>
  </p:slideViewPr>
  <p:notesTextViewPr>
    <p:cViewPr>
      <p:scale>
        <a:sx n="1" d="1"/>
        <a:sy n="1" d="1"/>
      </p:scale>
      <p:origin x="0" y="0"/>
    </p:cViewPr>
  </p:notesTextViewPr>
  <p:sorterViewPr>
    <p:cViewPr>
      <p:scale>
        <a:sx n="100" d="100"/>
        <a:sy n="100" d="100"/>
      </p:scale>
      <p:origin x="0" y="-47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8D35D6DB-91A7-4E04-8FDE-B2F74A1FBB46}" type="datetimeFigureOut">
              <a:rPr kumimoji="1" lang="ja-JP" altLang="en-US" smtClean="0"/>
              <a:t>2022/2/2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2" tIns="45716" rIns="91432" bIns="45716" rtlCol="0" anchor="b"/>
          <a:lstStyle>
            <a:lvl1pPr algn="r">
              <a:defRPr sz="1200"/>
            </a:lvl1pPr>
          </a:lstStyle>
          <a:p>
            <a:fld id="{01E57FFA-D080-4CF1-ABA2-5B9CA4AD6625}" type="slidenum">
              <a:rPr kumimoji="1" lang="ja-JP" altLang="en-US" smtClean="0"/>
              <a:t>‹#›</a:t>
            </a:fld>
            <a:endParaRPr kumimoji="1" lang="ja-JP" altLang="en-US"/>
          </a:p>
        </p:txBody>
      </p:sp>
    </p:spTree>
    <p:extLst>
      <p:ext uri="{BB962C8B-B14F-4D97-AF65-F5344CB8AC3E}">
        <p14:creationId xmlns:p14="http://schemas.microsoft.com/office/powerpoint/2010/main" val="2385555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5EDEC1-B8D9-42E3-911E-D18705D7B72F}" type="slidenum">
              <a:rPr kumimoji="1" lang="ja-JP" altLang="en-US" smtClean="0"/>
              <a:t>1</a:t>
            </a:fld>
            <a:endParaRPr kumimoji="1" lang="ja-JP" altLang="en-US"/>
          </a:p>
        </p:txBody>
      </p:sp>
    </p:spTree>
    <p:extLst>
      <p:ext uri="{BB962C8B-B14F-4D97-AF65-F5344CB8AC3E}">
        <p14:creationId xmlns:p14="http://schemas.microsoft.com/office/powerpoint/2010/main" val="121888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0AC61C-88A6-40BB-886F-5F42638973BF}" type="slidenum">
              <a:rPr kumimoji="1" lang="ja-JP" altLang="en-US" smtClean="0"/>
              <a:t>2</a:t>
            </a:fld>
            <a:endParaRPr kumimoji="1" lang="ja-JP" altLang="en-US"/>
          </a:p>
        </p:txBody>
      </p:sp>
    </p:spTree>
    <p:extLst>
      <p:ext uri="{BB962C8B-B14F-4D97-AF65-F5344CB8AC3E}">
        <p14:creationId xmlns:p14="http://schemas.microsoft.com/office/powerpoint/2010/main" val="3407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0AC61C-88A6-40BB-886F-5F42638973BF}" type="slidenum">
              <a:rPr kumimoji="1" lang="ja-JP" altLang="en-US" smtClean="0"/>
              <a:t>3</a:t>
            </a:fld>
            <a:endParaRPr kumimoji="1" lang="ja-JP" altLang="en-US"/>
          </a:p>
        </p:txBody>
      </p:sp>
    </p:spTree>
    <p:extLst>
      <p:ext uri="{BB962C8B-B14F-4D97-AF65-F5344CB8AC3E}">
        <p14:creationId xmlns:p14="http://schemas.microsoft.com/office/powerpoint/2010/main" val="407724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0AC61C-88A6-40BB-886F-5F42638973BF}"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584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0AC61C-88A6-40BB-886F-5F42638973BF}" type="slidenum">
              <a:rPr kumimoji="1" lang="ja-JP" altLang="en-US" smtClean="0"/>
              <a:t>5</a:t>
            </a:fld>
            <a:endParaRPr kumimoji="1" lang="ja-JP" altLang="en-US"/>
          </a:p>
        </p:txBody>
      </p:sp>
    </p:spTree>
    <p:extLst>
      <p:ext uri="{BB962C8B-B14F-4D97-AF65-F5344CB8AC3E}">
        <p14:creationId xmlns:p14="http://schemas.microsoft.com/office/powerpoint/2010/main" val="140743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0" y="6524625"/>
            <a:ext cx="3636963" cy="274638"/>
          </a:xfrm>
          <a:prstGeom prst="rect">
            <a:avLst/>
          </a:prstGeom>
          <a:noFill/>
          <a:ln w="9525">
            <a:noFill/>
            <a:miter lim="800000"/>
            <a:headEnd/>
            <a:tailEnd/>
          </a:ln>
          <a:effec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200" i="1">
                <a:solidFill>
                  <a:srgbClr val="FFFFFF"/>
                </a:solidFill>
                <a:latin typeface="Times New Roman" panose="02020603050405020304" pitchFamily="18" charset="0"/>
              </a:rPr>
              <a:t>Ministry of Land, Infrastructure, Transport and Tourism</a:t>
            </a:r>
          </a:p>
        </p:txBody>
      </p:sp>
      <p:pic>
        <p:nvPicPr>
          <p:cNvPr id="5" name="Picture 17" descr="テンプレートフッダ"/>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551613"/>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p:cNvSpPr txBox="1">
            <a:spLocks noChangeArrowheads="1"/>
          </p:cNvSpPr>
          <p:nvPr userDrawn="1"/>
        </p:nvSpPr>
        <p:spPr bwMode="auto">
          <a:xfrm>
            <a:off x="0" y="6553200"/>
            <a:ext cx="3744913" cy="274638"/>
          </a:xfrm>
          <a:prstGeom prst="rect">
            <a:avLst/>
          </a:prstGeom>
          <a:noFill/>
          <a:ln w="9525">
            <a:noFill/>
            <a:miter lim="800000"/>
            <a:headEnd/>
            <a:tailEnd/>
          </a:ln>
          <a:effec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200" b="1" i="1">
                <a:solidFill>
                  <a:srgbClr val="FFFFFF"/>
                </a:solidFill>
                <a:latin typeface="Times New Roman" panose="02020603050405020304" pitchFamily="18" charset="0"/>
              </a:rPr>
              <a:t>Geospatial Information Authority of Japan</a:t>
            </a:r>
          </a:p>
        </p:txBody>
      </p:sp>
      <p:pic>
        <p:nvPicPr>
          <p:cNvPr id="7" name="Picture 20" descr="国土地理院ロゴ隷書体"/>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41338" y="6237288"/>
            <a:ext cx="1582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国土地理院シンボルマーク小"/>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1275" y="6237288"/>
            <a:ext cx="4270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619250" y="1905000"/>
            <a:ext cx="7524750" cy="1470025"/>
          </a:xfrm>
          <a:prstGeom prst="rect">
            <a:avLst/>
          </a:prstGeom>
        </p:spPr>
        <p:txBody>
          <a:bodyPr/>
          <a:lstStyle>
            <a:lvl1pPr>
              <a:defRPr sz="4000"/>
            </a:lvl1pPr>
          </a:lstStyle>
          <a:p>
            <a:r>
              <a:rPr lang="ja-JP" altLang="en-US" dirty="0"/>
              <a:t>マスタ</a:t>
            </a:r>
            <a:r>
              <a:rPr lang="en-US" altLang="ja-JP" dirty="0"/>
              <a:t> </a:t>
            </a:r>
            <a:r>
              <a:rPr lang="ja-JP" altLang="en-US" dirty="0"/>
              <a:t>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a:t>
            </a:r>
            <a:r>
              <a:rPr lang="en-US" altLang="ja-JP"/>
              <a:t> </a:t>
            </a:r>
            <a:r>
              <a:rPr lang="ja-JP" altLang="en-US"/>
              <a:t>サブタイトルの書式設定</a:t>
            </a:r>
          </a:p>
        </p:txBody>
      </p:sp>
      <p:sp>
        <p:nvSpPr>
          <p:cNvPr id="9" name="Rectangle 4"/>
          <p:cNvSpPr>
            <a:spLocks noGrp="1" noChangeArrowheads="1"/>
          </p:cNvSpPr>
          <p:nvPr>
            <p:ph type="dt" sz="half" idx="10"/>
          </p:nvPr>
        </p:nvSpPr>
        <p:spPr/>
        <p:txBody>
          <a:bodyPr/>
          <a:lstStyle>
            <a:lvl1pPr>
              <a:defRPr/>
            </a:lvl1pPr>
          </a:lstStyle>
          <a:p>
            <a:endParaRPr lang="en-US" altLang="ja-JP">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endParaRPr lang="en-US" altLang="ja-JP">
              <a:solidFill>
                <a:srgbClr val="000000"/>
              </a:solidFill>
            </a:endParaRPr>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fld id="{32BA7EF8-7464-45F4-9419-0AF636F2D20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8213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019925" cy="47625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DAF3AA-CEAD-4869-AFF6-02284FDA9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9699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1DF596-C257-41C0-A0CF-7193BE57C93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0344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019925" cy="47625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6"/>
          <p:cNvSpPr>
            <a:spLocks noGrp="1" noChangeArrowheads="1"/>
          </p:cNvSpPr>
          <p:nvPr>
            <p:ph type="sldNum" sz="quarter" idx="12"/>
          </p:nvPr>
        </p:nvSpPr>
        <p:spPr>
          <a:xfrm>
            <a:off x="7010400" y="6525344"/>
            <a:ext cx="2133600" cy="476250"/>
          </a:xfrm>
          <a:ln/>
        </p:spPr>
        <p:txBody>
          <a:bodyPr/>
          <a:lstStyle>
            <a:lvl1pPr>
              <a:defRPr/>
            </a:lvl1pPr>
          </a:lstStyle>
          <a:p>
            <a:fld id="{304D7ECC-B64B-436B-91C0-842ECBED8C9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9284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C4691C-9398-4072-9675-44EF6B56CE4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592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019925" cy="47625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37F173B-7F72-48DC-8A6A-33695146917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744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DECBFA-CF62-40A9-8B73-E3C0CB12725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9580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019925" cy="476250"/>
          </a:xfrm>
          <a:prstGeom prst="rect">
            <a:avLst/>
          </a:prstGeo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269E22-EB8E-4745-B9D8-E5B7BB63F25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8479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0A6FB32-5149-48A5-ACB3-FAD5C4821E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341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1BBA6D0-C7D6-4FBF-8397-A301AAF07F2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09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54A992F-013C-445C-828A-28D9B47113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251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7D91A7A-A907-4CA7-B3EE-DDFF87052A1D}" type="slidenum">
              <a:rPr lang="en-US" altLang="ja-JP">
                <a:solidFill>
                  <a:srgbClr val="000000"/>
                </a:solidFill>
              </a:rPr>
              <a:pPr fontAlgn="base">
                <a:spcBef>
                  <a:spcPct val="0"/>
                </a:spcBef>
                <a:spcAft>
                  <a:spcPct val="0"/>
                </a:spcAft>
              </a:pPr>
              <a:t>‹#›</a:t>
            </a:fld>
            <a:endParaRPr lang="en-US" altLang="ja-JP">
              <a:solidFill>
                <a:srgbClr val="000000"/>
              </a:solidFill>
            </a:endParaRPr>
          </a:p>
        </p:txBody>
      </p:sp>
      <p:pic>
        <p:nvPicPr>
          <p:cNvPr id="10" name="Picture 2" descr="テンプレートヘッダ">
            <a:extLst>
              <a:ext uri="{FF2B5EF4-FFF2-40B4-BE49-F238E27FC236}">
                <a16:creationId xmlns:a16="http://schemas.microsoft.com/office/drawing/2014/main" id="{F9A93163-913C-4219-9BDA-E61F412A81E9}"/>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212254"/>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DF3B160D-ABB6-40E4-93BA-C19EA030B61C}"/>
              </a:ext>
            </a:extLst>
          </p:cNvPr>
          <p:cNvSpPr>
            <a:spLocks noGrp="1" noChangeArrowheads="1"/>
          </p:cNvSpPr>
          <p:nvPr>
            <p:ph type="title"/>
          </p:nvPr>
        </p:nvSpPr>
        <p:spPr bwMode="auto">
          <a:xfrm>
            <a:off x="0" y="0"/>
            <a:ext cx="7019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1" lang="ja-JP" altLang="en-US" sz="2800" b="0" i="0" u="none" strike="noStrike" kern="0" cap="none" spc="0" normalizeH="0" baseline="0" noProof="0" dirty="0">
                <a:ln>
                  <a:noFill/>
                </a:ln>
                <a:solidFill>
                  <a:srgbClr val="4087C8"/>
                </a:solidFill>
                <a:effectLst/>
                <a:uLnTx/>
                <a:uFillTx/>
                <a:latin typeface="HGP創英角ｺﾞｼｯｸUB"/>
                <a:ea typeface="HGP創英角ｺﾞｼｯｸUB"/>
              </a:rPr>
              <a:t>マスタ</a:t>
            </a:r>
            <a:r>
              <a:rPr kumimoji="1" lang="en-US" altLang="ja-JP" sz="2800" b="0" i="0" u="none" strike="noStrike" kern="0" cap="none" spc="0" normalizeH="0" baseline="0" noProof="0" dirty="0">
                <a:ln>
                  <a:noFill/>
                </a:ln>
                <a:solidFill>
                  <a:srgbClr val="4087C8"/>
                </a:solidFill>
                <a:effectLst/>
                <a:uLnTx/>
                <a:uFillTx/>
                <a:latin typeface="HGP創英角ｺﾞｼｯｸUB"/>
                <a:ea typeface="HGP創英角ｺﾞｼｯｸUB"/>
              </a:rPr>
              <a:t> </a:t>
            </a:r>
            <a:r>
              <a:rPr kumimoji="1" lang="ja-JP" altLang="en-US" sz="2800" b="0" i="0" u="none" strike="noStrike" kern="0" cap="none" spc="0" normalizeH="0" baseline="0" noProof="0" dirty="0">
                <a:ln>
                  <a:noFill/>
                </a:ln>
                <a:solidFill>
                  <a:srgbClr val="4087C8"/>
                </a:solidFill>
                <a:effectLst/>
                <a:uLnTx/>
                <a:uFillTx/>
                <a:latin typeface="HGP創英角ｺﾞｼｯｸUB"/>
                <a:ea typeface="HGP創英角ｺﾞｼｯｸUB"/>
              </a:rPr>
              <a:t>タイトルの書式設定</a:t>
            </a:r>
            <a:endParaRPr lang="ja-JP" altLang="en-US" dirty="0"/>
          </a:p>
        </p:txBody>
      </p:sp>
      <p:pic>
        <p:nvPicPr>
          <p:cNvPr id="12" name="Picture 8" descr="国土地理院ロゴ隷書体">
            <a:extLst>
              <a:ext uri="{FF2B5EF4-FFF2-40B4-BE49-F238E27FC236}">
                <a16:creationId xmlns:a16="http://schemas.microsoft.com/office/drawing/2014/main" id="{7BC902A5-AEA9-46B2-900A-727745379257}"/>
              </a:ext>
            </a:extLst>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7812088" y="152251"/>
            <a:ext cx="1295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国土地理院シンボルマーク小">
            <a:extLst>
              <a:ext uri="{FF2B5EF4-FFF2-40B4-BE49-F238E27FC236}">
                <a16:creationId xmlns:a16="http://schemas.microsoft.com/office/drawing/2014/main" id="{4010D7DE-15C6-4851-9D77-DA5A75773BBD}"/>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451725" y="168126"/>
            <a:ext cx="3603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773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fontAlgn="base">
        <a:spcBef>
          <a:spcPct val="0"/>
        </a:spcBef>
        <a:spcAft>
          <a:spcPct val="0"/>
        </a:spcAft>
        <a:defRPr kumimoji="1" sz="2800">
          <a:solidFill>
            <a:srgbClr val="4087C8"/>
          </a:solidFill>
          <a:latin typeface="+mj-lt"/>
          <a:ea typeface="+mj-ea"/>
          <a:cs typeface="+mj-cs"/>
        </a:defRPr>
      </a:lvl1pPr>
      <a:lvl2pPr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2pPr>
      <a:lvl3pPr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3pPr>
      <a:lvl4pPr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4pPr>
      <a:lvl5pPr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cs typeface="HGP創英角ｺﾞｼｯｸUB"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gsi.go.jp/sokuchikijun/datum-main.html#p9"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3.wdp"/><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2411" y="-67943"/>
            <a:ext cx="2093545" cy="720000"/>
          </a:xfrm>
        </p:spPr>
        <p:txBody>
          <a:bodyPr>
            <a:normAutofit/>
          </a:bodyPr>
          <a:lstStyle/>
          <a:p>
            <a:r>
              <a:rPr lang="ja-JP" altLang="en-US" sz="3600" b="1"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国家座標</a:t>
            </a:r>
          </a:p>
        </p:txBody>
      </p:sp>
      <p:sp>
        <p:nvSpPr>
          <p:cNvPr id="3" name="コンテンツ プレースホルダー 2"/>
          <p:cNvSpPr>
            <a:spLocks noGrp="1"/>
          </p:cNvSpPr>
          <p:nvPr>
            <p:ph idx="1"/>
          </p:nvPr>
        </p:nvSpPr>
        <p:spPr>
          <a:xfrm>
            <a:off x="190509" y="850950"/>
            <a:ext cx="8768764" cy="6133819"/>
          </a:xfrm>
        </p:spPr>
        <p:txBody>
          <a:bodyPr>
            <a:noAutofit/>
          </a:bodyPr>
          <a:lstStyle/>
          <a:p>
            <a:pPr marL="0" indent="0">
              <a:buNone/>
            </a:pPr>
            <a:r>
              <a:rPr lang="ja-JP" altLang="en-US" sz="2000" b="1" dirty="0">
                <a:latin typeface="メイリオ" panose="020B0604030504040204" pitchFamily="50" charset="-128"/>
                <a:ea typeface="メイリオ" panose="020B0604030504040204" pitchFamily="50" charset="-128"/>
              </a:rPr>
              <a:t>国家座標と</a:t>
            </a:r>
            <a:r>
              <a:rPr lang="ja-JP" altLang="en-US" sz="2000" b="1" dirty="0" smtClean="0">
                <a:latin typeface="メイリオ" panose="020B0604030504040204" pitchFamily="50" charset="-128"/>
                <a:ea typeface="メイリオ" panose="020B0604030504040204" pitchFamily="50" charset="-128"/>
              </a:rPr>
              <a:t>は</a:t>
            </a:r>
          </a:p>
          <a:p>
            <a:pPr marL="0" indent="0">
              <a:spcBef>
                <a:spcPts val="300"/>
              </a:spcBef>
              <a:buNone/>
            </a:pPr>
            <a:r>
              <a:rPr lang="ja-JP" altLang="en-US" sz="1200" dirty="0" smtClean="0">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国家座標とは、その国の</a:t>
            </a:r>
            <a:r>
              <a:rPr lang="ja-JP" altLang="en-US" sz="1200" b="1" dirty="0" smtClean="0">
                <a:solidFill>
                  <a:srgbClr val="C00000"/>
                </a:solidFill>
                <a:latin typeface="メイリオ" panose="020B0604030504040204" pitchFamily="50" charset="-128"/>
                <a:ea typeface="メイリオ" panose="020B0604030504040204" pitchFamily="50" charset="-128"/>
              </a:rPr>
              <a:t>位置の基準</a:t>
            </a:r>
            <a:r>
              <a:rPr lang="ja-JP" altLang="en-US" sz="1200" dirty="0" smtClean="0">
                <a:solidFill>
                  <a:schemeClr val="tx1"/>
                </a:solidFill>
                <a:latin typeface="メイリオ" panose="020B0604030504040204" pitchFamily="50" charset="-128"/>
                <a:ea typeface="メイリオ" panose="020B0604030504040204" pitchFamily="50" charset="-128"/>
              </a:rPr>
              <a:t>です。具体的には、その国において</a:t>
            </a:r>
            <a:r>
              <a:rPr lang="ja-JP" altLang="en-US" sz="1200" dirty="0" smtClean="0">
                <a:solidFill>
                  <a:srgbClr val="C00000"/>
                </a:solidFill>
                <a:latin typeface="メイリオ" panose="020B0604030504040204" pitchFamily="50" charset="-128"/>
                <a:ea typeface="メイリオ" panose="020B0604030504040204" pitchFamily="50" charset="-128"/>
              </a:rPr>
              <a:t>緯度、経度、高さ</a:t>
            </a:r>
            <a:r>
              <a:rPr lang="ja-JP" altLang="en-US" sz="1200" dirty="0" smtClean="0">
                <a:solidFill>
                  <a:schemeClr val="tx1"/>
                </a:solidFill>
                <a:latin typeface="メイリオ" panose="020B0604030504040204" pitchFamily="50" charset="-128"/>
                <a:ea typeface="メイリオ" panose="020B0604030504040204" pitchFamily="50" charset="-128"/>
              </a:rPr>
              <a:t>やこれに準ずる座標（数値）で位置を表す場合の基準をいいます。我が国においては、</a:t>
            </a:r>
            <a:r>
              <a:rPr lang="ja-JP" altLang="en-US" sz="1200" b="1" dirty="0" smtClean="0">
                <a:solidFill>
                  <a:srgbClr val="C00000"/>
                </a:solidFill>
                <a:latin typeface="メイリオ" panose="020B0604030504040204" pitchFamily="50" charset="-128"/>
                <a:ea typeface="メイリオ" panose="020B0604030504040204" pitchFamily="50" charset="-128"/>
              </a:rPr>
              <a:t>測量法第</a:t>
            </a:r>
            <a:r>
              <a:rPr lang="en-US" altLang="ja-JP" sz="1200" b="1" dirty="0" smtClean="0">
                <a:solidFill>
                  <a:srgbClr val="C00000"/>
                </a:solidFill>
                <a:latin typeface="メイリオ" panose="020B0604030504040204" pitchFamily="50" charset="-128"/>
                <a:ea typeface="メイリオ" panose="020B0604030504040204" pitchFamily="50" charset="-128"/>
              </a:rPr>
              <a:t>11</a:t>
            </a:r>
            <a:r>
              <a:rPr lang="ja-JP" altLang="en-US" sz="1200" b="1" dirty="0" smtClean="0">
                <a:solidFill>
                  <a:srgbClr val="C00000"/>
                </a:solidFill>
                <a:latin typeface="メイリオ" panose="020B0604030504040204" pitchFamily="50" charset="-128"/>
                <a:ea typeface="メイリオ" panose="020B0604030504040204" pitchFamily="50" charset="-128"/>
              </a:rPr>
              <a:t>条で定められた基準</a:t>
            </a:r>
            <a:r>
              <a:rPr lang="ja-JP" altLang="en-US" sz="1200" dirty="0" smtClean="0">
                <a:solidFill>
                  <a:schemeClr val="tx1"/>
                </a:solidFill>
                <a:latin typeface="メイリオ" panose="020B0604030504040204" pitchFamily="50" charset="-128"/>
                <a:ea typeface="メイリオ" panose="020B0604030504040204" pitchFamily="50" charset="-128"/>
              </a:rPr>
              <a:t>に準拠した緯度、経度、標高、平面直角座標、地心直交座標が、</a:t>
            </a:r>
            <a:r>
              <a:rPr lang="ja-JP" altLang="en-US" sz="1200" b="1" dirty="0" smtClean="0">
                <a:solidFill>
                  <a:srgbClr val="C00000"/>
                </a:solidFill>
                <a:latin typeface="メイリオ" panose="020B0604030504040204" pitchFamily="50" charset="-128"/>
                <a:ea typeface="メイリオ" panose="020B0604030504040204" pitchFamily="50" charset="-128"/>
              </a:rPr>
              <a:t>測量に限らず</a:t>
            </a:r>
            <a:r>
              <a:rPr lang="ja-JP" altLang="en-US" sz="1200" dirty="0" smtClean="0">
                <a:solidFill>
                  <a:schemeClr val="tx1"/>
                </a:solidFill>
                <a:latin typeface="メイリオ" panose="020B0604030504040204" pitchFamily="50" charset="-128"/>
                <a:ea typeface="メイリオ" panose="020B0604030504040204" pitchFamily="50" charset="-128"/>
              </a:rPr>
              <a:t>、様々な法令や民間の地図や図面などで位置を表現する場合の基準として用いられ、国家座標となっています。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　同じ位置の数値が複数存在すると</a:t>
            </a:r>
            <a:r>
              <a:rPr lang="ja-JP" altLang="en-US" sz="1200" dirty="0" smtClean="0">
                <a:solidFill>
                  <a:srgbClr val="0000FF"/>
                </a:solidFill>
                <a:latin typeface="メイリオ" panose="020B0604030504040204" pitchFamily="50" charset="-128"/>
                <a:ea typeface="メイリオ" panose="020B0604030504040204" pitchFamily="50" charset="-128"/>
              </a:rPr>
              <a:t>社会的な混乱</a:t>
            </a:r>
            <a:r>
              <a:rPr lang="ja-JP" altLang="en-US" sz="1200" dirty="0" smtClean="0">
                <a:solidFill>
                  <a:schemeClr val="tx1"/>
                </a:solidFill>
                <a:latin typeface="メイリオ" panose="020B0604030504040204" pitchFamily="50" charset="-128"/>
                <a:ea typeface="メイリオ" panose="020B0604030504040204" pitchFamily="50" charset="-128"/>
              </a:rPr>
              <a:t>が生じてしまいますが、国家座標に準拠・整合したものに統一されていることで、誰もが安心して位置情報を利活用することが可能となっています。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1200" dirty="0">
                <a:solidFill>
                  <a:schemeClr val="tx1"/>
                </a:solidFill>
                <a:latin typeface="メイリオ" panose="020B0604030504040204" pitchFamily="50" charset="-128"/>
                <a:ea typeface="メイリオ" panose="020B0604030504040204" pitchFamily="50" charset="-128"/>
              </a:rPr>
              <a:t>　日本の国家座標の定義や分かりやすく説明する場合の例は以下のとおりです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20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定義</a:t>
            </a:r>
            <a:r>
              <a:rPr lang="en-US" altLang="ja-JP" sz="1200" dirty="0">
                <a:solidFill>
                  <a:schemeClr val="tx1"/>
                </a:solidFill>
                <a:latin typeface="メイリオ" panose="020B0604030504040204" pitchFamily="50" charset="-128"/>
                <a:ea typeface="メイリオ" panose="020B0604030504040204" pitchFamily="50" charset="-128"/>
              </a:rPr>
              <a:t>】</a:t>
            </a:r>
            <a:br>
              <a:rPr lang="en-US" altLang="ja-JP" sz="1200" dirty="0">
                <a:solidFill>
                  <a:schemeClr val="tx1"/>
                </a:solidFill>
                <a:latin typeface="メイリオ" panose="020B0604030504040204" pitchFamily="50" charset="-128"/>
                <a:ea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rPr>
              <a:t>　国家座標とは、その国の位置の基準である。</a:t>
            </a:r>
            <a:br>
              <a:rPr lang="ja-JP" altLang="en-US" sz="1200" dirty="0">
                <a:solidFill>
                  <a:schemeClr val="tx1"/>
                </a:solidFill>
                <a:latin typeface="メイリオ" panose="020B0604030504040204" pitchFamily="50" charset="-128"/>
                <a:ea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rPr>
              <a:t>　日本の国家座標とは、測量法第</a:t>
            </a:r>
            <a:r>
              <a:rPr lang="en-US" altLang="ja-JP" sz="1200" dirty="0">
                <a:solidFill>
                  <a:schemeClr val="tx1"/>
                </a:solidFill>
                <a:latin typeface="メイリオ" panose="020B0604030504040204" pitchFamily="50" charset="-128"/>
                <a:ea typeface="メイリオ" panose="020B0604030504040204" pitchFamily="50" charset="-128"/>
              </a:rPr>
              <a:t>11</a:t>
            </a:r>
            <a:r>
              <a:rPr lang="ja-JP" altLang="en-US" sz="1200" dirty="0">
                <a:solidFill>
                  <a:schemeClr val="tx1"/>
                </a:solidFill>
                <a:latin typeface="メイリオ" panose="020B0604030504040204" pitchFamily="50" charset="-128"/>
                <a:ea typeface="メイリオ" panose="020B0604030504040204" pitchFamily="50" charset="-128"/>
              </a:rPr>
              <a:t>条で定められた基準に準拠した緯度、経度、標高、平面直角座標、地心直交座標である。</a:t>
            </a:r>
            <a:br>
              <a:rPr lang="ja-JP" altLang="en-US" sz="1200" dirty="0">
                <a:solidFill>
                  <a:schemeClr val="tx1"/>
                </a:solidFill>
                <a:latin typeface="メイリオ" panose="020B0604030504040204" pitchFamily="50" charset="-128"/>
                <a:ea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rPr>
              <a:t/>
            </a:r>
            <a:br>
              <a:rPr lang="ja-JP" altLang="en-US" sz="1200" dirty="0">
                <a:solidFill>
                  <a:schemeClr val="tx1"/>
                </a:solidFill>
                <a:latin typeface="メイリオ" panose="020B0604030504040204" pitchFamily="50" charset="-128"/>
                <a:ea typeface="メイリオ" panose="020B0604030504040204" pitchFamily="50" charset="-128"/>
              </a:rPr>
            </a:b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日本の国家座標やその一部を</a:t>
            </a:r>
            <a:r>
              <a:rPr lang="ja-JP" altLang="en-US" sz="1200" dirty="0" smtClean="0">
                <a:solidFill>
                  <a:schemeClr val="tx1"/>
                </a:solidFill>
                <a:latin typeface="メイリオ" panose="020B0604030504040204" pitchFamily="50" charset="-128"/>
                <a:ea typeface="メイリオ" panose="020B0604030504040204" pitchFamily="50" charset="-128"/>
              </a:rPr>
              <a:t>分かりやすく伝える場合</a:t>
            </a:r>
            <a:r>
              <a:rPr lang="ja-JP" altLang="en-US" sz="1200" dirty="0">
                <a:solidFill>
                  <a:schemeClr val="tx1"/>
                </a:solidFill>
                <a:latin typeface="メイリオ" panose="020B0604030504040204" pitchFamily="50" charset="-128"/>
                <a:ea typeface="メイリオ" panose="020B0604030504040204" pitchFamily="50" charset="-128"/>
              </a:rPr>
              <a:t>の例</a:t>
            </a:r>
            <a:r>
              <a:rPr lang="en-US" altLang="ja-JP" sz="1200" dirty="0" smtClean="0">
                <a:solidFill>
                  <a:schemeClr val="tx1"/>
                </a:solidFill>
                <a:latin typeface="メイリオ" panose="020B0604030504040204" pitchFamily="50" charset="-128"/>
                <a:ea typeface="メイリオ" panose="020B0604030504040204" pitchFamily="50" charset="-128"/>
              </a:rPr>
              <a:t>】</a:t>
            </a:r>
          </a:p>
          <a:p>
            <a:pPr marL="0" indent="0">
              <a:spcBef>
                <a:spcPts val="6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１</a:t>
            </a:r>
            <a:r>
              <a:rPr lang="ja-JP" altLang="en-US" sz="1200" dirty="0">
                <a:solidFill>
                  <a:schemeClr val="tx1"/>
                </a:solidFill>
                <a:latin typeface="メイリオ" panose="020B0604030504040204" pitchFamily="50" charset="-128"/>
                <a:ea typeface="メイリオ" panose="020B0604030504040204" pitchFamily="50" charset="-128"/>
              </a:rPr>
              <a:t>）国家座標とは、</a:t>
            </a:r>
            <a:r>
              <a:rPr lang="ja-JP" altLang="en-US" sz="1200" dirty="0">
                <a:solidFill>
                  <a:srgbClr val="C00000"/>
                </a:solidFill>
                <a:latin typeface="メイリオ" panose="020B0604030504040204" pitchFamily="50" charset="-128"/>
                <a:ea typeface="メイリオ" panose="020B0604030504040204" pitchFamily="50" charset="-128"/>
              </a:rPr>
              <a:t>日本経緯度原点</a:t>
            </a:r>
            <a:r>
              <a:rPr lang="ja-JP" altLang="en-US" sz="1200" dirty="0">
                <a:solidFill>
                  <a:schemeClr val="tx1"/>
                </a:solidFill>
                <a:latin typeface="メイリオ" panose="020B0604030504040204" pitchFamily="50" charset="-128"/>
                <a:ea typeface="メイリオ" panose="020B0604030504040204" pitchFamily="50" charset="-128"/>
              </a:rPr>
              <a:t>の座標と整合する座標です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２</a:t>
            </a:r>
            <a:r>
              <a:rPr lang="ja-JP" altLang="en-US" sz="1200" dirty="0">
                <a:solidFill>
                  <a:schemeClr val="tx1"/>
                </a:solidFill>
                <a:latin typeface="メイリオ" panose="020B0604030504040204" pitchFamily="50" charset="-128"/>
                <a:ea typeface="メイリオ" panose="020B0604030504040204" pitchFamily="50" charset="-128"/>
              </a:rPr>
              <a:t>）国家座標とは、日本水準原点の標高と整合する座標です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３</a:t>
            </a:r>
            <a:r>
              <a:rPr lang="ja-JP" altLang="en-US" sz="1200" dirty="0">
                <a:solidFill>
                  <a:schemeClr val="tx1"/>
                </a:solidFill>
                <a:latin typeface="メイリオ" panose="020B0604030504040204" pitchFamily="50" charset="-128"/>
                <a:ea typeface="メイリオ" panose="020B0604030504040204" pitchFamily="50" charset="-128"/>
              </a:rPr>
              <a:t>）国家座標とは、</a:t>
            </a:r>
            <a:r>
              <a:rPr lang="ja-JP" altLang="en-US" sz="1200" dirty="0">
                <a:solidFill>
                  <a:srgbClr val="C00000"/>
                </a:solidFill>
                <a:latin typeface="メイリオ" panose="020B0604030504040204" pitchFamily="50" charset="-128"/>
                <a:ea typeface="メイリオ" panose="020B0604030504040204" pitchFamily="50" charset="-128"/>
              </a:rPr>
              <a:t>基盤地図情報</a:t>
            </a:r>
            <a:r>
              <a:rPr lang="ja-JP" altLang="en-US" sz="1200" dirty="0">
                <a:solidFill>
                  <a:schemeClr val="tx1"/>
                </a:solidFill>
                <a:latin typeface="メイリオ" panose="020B0604030504040204" pitchFamily="50" charset="-128"/>
                <a:ea typeface="メイリオ" panose="020B0604030504040204" pitchFamily="50" charset="-128"/>
              </a:rPr>
              <a:t>の位置と整合する座標です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４</a:t>
            </a:r>
            <a:r>
              <a:rPr lang="ja-JP" altLang="en-US" sz="1200" dirty="0">
                <a:solidFill>
                  <a:schemeClr val="tx1"/>
                </a:solidFill>
                <a:latin typeface="メイリオ" panose="020B0604030504040204" pitchFamily="50" charset="-128"/>
                <a:ea typeface="メイリオ" panose="020B0604030504040204" pitchFamily="50" charset="-128"/>
              </a:rPr>
              <a:t>）国家座標とは、国土地理院の地図やこれを使用して作成される道路地図など</a:t>
            </a:r>
            <a:r>
              <a:rPr lang="ja-JP" altLang="en-US" sz="1200" dirty="0">
                <a:solidFill>
                  <a:srgbClr val="C00000"/>
                </a:solidFill>
                <a:latin typeface="メイリオ" panose="020B0604030504040204" pitchFamily="50" charset="-128"/>
                <a:ea typeface="メイリオ" panose="020B0604030504040204" pitchFamily="50" charset="-128"/>
              </a:rPr>
              <a:t>一般の地図</a:t>
            </a:r>
            <a:r>
              <a:rPr lang="ja-JP" altLang="en-US" sz="1200" dirty="0">
                <a:solidFill>
                  <a:schemeClr val="tx1"/>
                </a:solidFill>
                <a:latin typeface="メイリオ" panose="020B0604030504040204" pitchFamily="50" charset="-128"/>
                <a:ea typeface="メイリオ" panose="020B0604030504040204" pitchFamily="50" charset="-128"/>
              </a:rPr>
              <a:t>の座標と整合する座標です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５</a:t>
            </a:r>
            <a:r>
              <a:rPr lang="ja-JP" altLang="en-US" sz="1200" dirty="0">
                <a:solidFill>
                  <a:schemeClr val="tx1"/>
                </a:solidFill>
                <a:latin typeface="メイリオ" panose="020B0604030504040204" pitchFamily="50" charset="-128"/>
                <a:ea typeface="メイリオ" panose="020B0604030504040204" pitchFamily="50" charset="-128"/>
              </a:rPr>
              <a:t>）国家座標とは、日本経緯度原点等の測量の基準（測量法第</a:t>
            </a:r>
            <a:r>
              <a:rPr lang="en-US" altLang="ja-JP" sz="1200" dirty="0">
                <a:solidFill>
                  <a:schemeClr val="tx1"/>
                </a:solidFill>
                <a:latin typeface="メイリオ" panose="020B0604030504040204" pitchFamily="50" charset="-128"/>
                <a:ea typeface="メイリオ" panose="020B0604030504040204" pitchFamily="50" charset="-128"/>
              </a:rPr>
              <a:t>11</a:t>
            </a:r>
            <a:r>
              <a:rPr lang="ja-JP" altLang="en-US" sz="1200" dirty="0">
                <a:solidFill>
                  <a:schemeClr val="tx1"/>
                </a:solidFill>
                <a:latin typeface="メイリオ" panose="020B0604030504040204" pitchFamily="50" charset="-128"/>
                <a:ea typeface="メイリオ" panose="020B0604030504040204" pitchFamily="50" charset="-128"/>
              </a:rPr>
              <a:t>条）及び</a:t>
            </a:r>
            <a:r>
              <a:rPr lang="ja-JP" altLang="en-US" sz="1200" dirty="0">
                <a:solidFill>
                  <a:srgbClr val="C00000"/>
                </a:solidFill>
                <a:latin typeface="メイリオ" panose="020B0604030504040204" pitchFamily="50" charset="-128"/>
                <a:ea typeface="メイリオ" panose="020B0604030504040204" pitchFamily="50" charset="-128"/>
              </a:rPr>
              <a:t>国家基準点</a:t>
            </a:r>
            <a:r>
              <a:rPr lang="ja-JP" altLang="en-US" sz="1200" dirty="0">
                <a:solidFill>
                  <a:schemeClr val="tx1"/>
                </a:solidFill>
                <a:latin typeface="メイリオ" panose="020B0604030504040204" pitchFamily="50" charset="-128"/>
                <a:ea typeface="メイリオ" panose="020B0604030504040204" pitchFamily="50" charset="-128"/>
              </a:rPr>
              <a:t>の成果と整合する座標です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0" indent="0">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６</a:t>
            </a:r>
            <a:r>
              <a:rPr lang="ja-JP" altLang="en-US" sz="1200" dirty="0">
                <a:solidFill>
                  <a:schemeClr val="tx1"/>
                </a:solidFill>
                <a:latin typeface="メイリオ" panose="020B0604030504040204" pitchFamily="50" charset="-128"/>
                <a:ea typeface="メイリオ" panose="020B0604030504040204" pitchFamily="50" charset="-128"/>
              </a:rPr>
              <a:t>）国家座標とは、</a:t>
            </a:r>
            <a:r>
              <a:rPr lang="ja-JP" altLang="en-US" sz="1200" dirty="0">
                <a:solidFill>
                  <a:srgbClr val="C00000"/>
                </a:solidFill>
                <a:latin typeface="メイリオ" panose="020B0604030504040204" pitchFamily="50" charset="-128"/>
                <a:ea typeface="メイリオ" panose="020B0604030504040204" pitchFamily="50" charset="-128"/>
              </a:rPr>
              <a:t>三角点</a:t>
            </a:r>
            <a:r>
              <a:rPr lang="ja-JP" altLang="en-US" sz="1200" dirty="0">
                <a:latin typeface="メイリオ" panose="020B0604030504040204" pitchFamily="50" charset="-128"/>
                <a:ea typeface="メイリオ" panose="020B0604030504040204" pitchFamily="50" charset="-128"/>
              </a:rPr>
              <a:t>や</a:t>
            </a:r>
            <a:r>
              <a:rPr lang="ja-JP" altLang="en-US" sz="1200" b="1" dirty="0">
                <a:solidFill>
                  <a:srgbClr val="C00000"/>
                </a:solidFill>
                <a:latin typeface="メイリオ" panose="020B0604030504040204" pitchFamily="50" charset="-128"/>
                <a:ea typeface="メイリオ" panose="020B0604030504040204" pitchFamily="50" charset="-128"/>
              </a:rPr>
              <a:t>電子基準点</a:t>
            </a:r>
            <a:r>
              <a:rPr lang="ja-JP" altLang="en-US" sz="1200" dirty="0">
                <a:solidFill>
                  <a:schemeClr val="tx1"/>
                </a:solidFill>
                <a:latin typeface="メイリオ" panose="020B0604030504040204" pitchFamily="50" charset="-128"/>
                <a:ea typeface="メイリオ" panose="020B0604030504040204" pitchFamily="50" charset="-128"/>
              </a:rPr>
              <a:t>と整合する座標です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268288" indent="-268288">
              <a:spcBef>
                <a:spcPts val="3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７</a:t>
            </a:r>
            <a:r>
              <a:rPr lang="ja-JP" altLang="en-US" sz="1200" dirty="0">
                <a:solidFill>
                  <a:schemeClr val="tx1"/>
                </a:solidFill>
                <a:latin typeface="メイリオ" panose="020B0604030504040204" pitchFamily="50" charset="-128"/>
                <a:ea typeface="メイリオ" panose="020B0604030504040204" pitchFamily="50" charset="-128"/>
              </a:rPr>
              <a:t>）国家座標とは、国家基準点の成果と整合した緯度、経度、標高、平面直角座標、地心直交座標などの座標値を指す普通名詞です。現在の日本の国家基準点成果は、</a:t>
            </a:r>
            <a:r>
              <a:rPr lang="ja-JP" altLang="en-US" sz="1200" dirty="0">
                <a:solidFill>
                  <a:srgbClr val="C00000"/>
                </a:solidFill>
                <a:latin typeface="メイリオ" panose="020B0604030504040204" pitchFamily="50" charset="-128"/>
                <a:ea typeface="メイリオ" panose="020B0604030504040204" pitchFamily="50" charset="-128"/>
              </a:rPr>
              <a:t>世界測地系</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rgbClr val="C00000"/>
                </a:solidFill>
                <a:latin typeface="メイリオ" panose="020B0604030504040204" pitchFamily="50" charset="-128"/>
                <a:ea typeface="メイリオ" panose="020B0604030504040204" pitchFamily="50" charset="-128"/>
              </a:rPr>
              <a:t>地球基準座標系</a:t>
            </a:r>
            <a:r>
              <a:rPr lang="ja-JP" altLang="en-US" sz="1200" dirty="0">
                <a:solidFill>
                  <a:schemeClr val="tx1"/>
                </a:solidFill>
                <a:latin typeface="メイリオ" panose="020B0604030504040204" pitchFamily="50" charset="-128"/>
                <a:ea typeface="メイリオ" panose="020B0604030504040204" pitchFamily="50" charset="-128"/>
              </a:rPr>
              <a:t>）のひとつである測地基準座標系「</a:t>
            </a:r>
            <a:r>
              <a:rPr lang="ja-JP" altLang="en-US" sz="1200" dirty="0">
                <a:solidFill>
                  <a:srgbClr val="C00000"/>
                </a:solidFill>
                <a:latin typeface="メイリオ" panose="020B0604030504040204" pitchFamily="50" charset="-128"/>
                <a:ea typeface="メイリオ" panose="020B0604030504040204" pitchFamily="50" charset="-128"/>
              </a:rPr>
              <a:t>日本測地系</a:t>
            </a:r>
            <a:r>
              <a:rPr lang="en-US" altLang="ja-JP" sz="1200">
                <a:solidFill>
                  <a:srgbClr val="C00000"/>
                </a:solidFill>
                <a:latin typeface="メイリオ" panose="020B0604030504040204" pitchFamily="50" charset="-128"/>
                <a:ea typeface="メイリオ" panose="020B0604030504040204" pitchFamily="50" charset="-128"/>
              </a:rPr>
              <a:t>2011</a:t>
            </a:r>
            <a:r>
              <a:rPr lang="ja-JP" altLang="en-US" sz="1200" smtClean="0">
                <a:solidFill>
                  <a:schemeClr val="tx1"/>
                </a:solidFill>
                <a:latin typeface="メイリオ" panose="020B0604030504040204" pitchFamily="50" charset="-128"/>
                <a:ea typeface="メイリオ" panose="020B0604030504040204" pitchFamily="50" charset="-128"/>
              </a:rPr>
              <a:t>」</a:t>
            </a:r>
            <a:r>
              <a:rPr lang="en-US" altLang="ja-JP" sz="1200" smtClean="0">
                <a:solidFill>
                  <a:schemeClr val="tx1"/>
                </a:solidFill>
                <a:latin typeface="メイリオ" panose="020B0604030504040204" pitchFamily="50" charset="-128"/>
                <a:ea typeface="メイリオ" panose="020B0604030504040204" pitchFamily="50" charset="-128"/>
              </a:rPr>
              <a:t>(</a:t>
            </a:r>
            <a:r>
              <a:rPr lang="en-US" altLang="ja-JP" sz="1200" smtClean="0">
                <a:solidFill>
                  <a:srgbClr val="FF0000"/>
                </a:solidFill>
                <a:latin typeface="メイリオ" panose="020B0604030504040204" pitchFamily="50" charset="-128"/>
                <a:ea typeface="メイリオ" panose="020B0604030504040204" pitchFamily="50" charset="-128"/>
              </a:rPr>
              <a:t>JGD2011</a:t>
            </a:r>
            <a:r>
              <a:rPr lang="en-US" altLang="ja-JP" sz="1200" smtClean="0">
                <a:solidFill>
                  <a:schemeClr val="tx1"/>
                </a:solidFill>
                <a:latin typeface="メイリオ" panose="020B0604030504040204" pitchFamily="50" charset="-128"/>
                <a:ea typeface="メイリオ" panose="020B0604030504040204" pitchFamily="50" charset="-128"/>
              </a:rPr>
              <a:t>)</a:t>
            </a:r>
            <a:r>
              <a:rPr lang="ja-JP" altLang="en-US" sz="1200" smtClean="0">
                <a:solidFill>
                  <a:schemeClr val="tx1"/>
                </a:solidFill>
                <a:latin typeface="メイリオ" panose="020B0604030504040204" pitchFamily="50" charset="-128"/>
                <a:ea typeface="メイリオ" panose="020B0604030504040204" pitchFamily="50" charset="-128"/>
              </a:rPr>
              <a:t>に</a:t>
            </a:r>
            <a:r>
              <a:rPr lang="ja-JP" altLang="en-US" sz="1200" dirty="0">
                <a:solidFill>
                  <a:schemeClr val="tx1"/>
                </a:solidFill>
                <a:latin typeface="メイリオ" panose="020B0604030504040204" pitchFamily="50" charset="-128"/>
                <a:ea typeface="メイリオ" panose="020B0604030504040204" pitchFamily="50" charset="-128"/>
              </a:rPr>
              <a:t>準拠しており、いわゆる</a:t>
            </a:r>
            <a:r>
              <a:rPr lang="ja-JP" altLang="en-US" sz="1200" dirty="0" smtClean="0">
                <a:solidFill>
                  <a:schemeClr val="tx1"/>
                </a:solidFill>
                <a:latin typeface="メイリオ" panose="020B0604030504040204" pitchFamily="50" charset="-128"/>
                <a:ea typeface="メイリオ" panose="020B0604030504040204" pitchFamily="50" charset="-128"/>
              </a:rPr>
              <a:t>国家</a:t>
            </a:r>
            <a:r>
              <a:rPr lang="ja-JP" altLang="en-US" sz="1200" dirty="0">
                <a:solidFill>
                  <a:schemeClr val="tx1"/>
                </a:solidFill>
                <a:latin typeface="メイリオ" panose="020B0604030504040204" pitchFamily="50" charset="-128"/>
                <a:ea typeface="メイリオ" panose="020B0604030504040204" pitchFamily="50" charset="-128"/>
              </a:rPr>
              <a:t>座標です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90488" indent="0">
              <a:spcBef>
                <a:spcPts val="600"/>
              </a:spcBef>
              <a:buNone/>
            </a:pPr>
            <a:r>
              <a:rPr lang="ja-JP" altLang="en-US" sz="1200" dirty="0" smtClean="0">
                <a:solidFill>
                  <a:schemeClr val="tx1"/>
                </a:solidFill>
                <a:latin typeface="メイリオ" panose="020B0604030504040204" pitchFamily="50" charset="-128"/>
                <a:ea typeface="メイリオ" panose="020B0604030504040204" pitchFamily="50" charset="-128"/>
              </a:rPr>
              <a:t>　なお、これまでは、基準日（元期）に固定した国家座標が用いられてきましたが、これからは、</a:t>
            </a:r>
            <a:r>
              <a:rPr lang="en-US" altLang="ja-JP" sz="1200" dirty="0" smtClean="0">
                <a:solidFill>
                  <a:schemeClr val="tx1"/>
                </a:solidFill>
                <a:latin typeface="メイリオ" panose="020B0604030504040204" pitchFamily="50" charset="-128"/>
                <a:ea typeface="メイリオ" panose="020B0604030504040204" pitchFamily="50" charset="-128"/>
              </a:rPr>
              <a:t>3</a:t>
            </a:r>
            <a:r>
              <a:rPr lang="ja-JP" altLang="en-US" sz="1200" dirty="0" smtClean="0">
                <a:solidFill>
                  <a:schemeClr val="tx1"/>
                </a:solidFill>
                <a:latin typeface="メイリオ" panose="020B0604030504040204" pitchFamily="50" charset="-128"/>
                <a:ea typeface="メイリオ" panose="020B0604030504040204" pitchFamily="50" charset="-128"/>
              </a:rPr>
              <a:t>次元の座標値（緯度・</a:t>
            </a:r>
            <a:r>
              <a:rPr lang="en-US" altLang="ja-JP" sz="1200" dirty="0" smtClean="0">
                <a:solidFill>
                  <a:schemeClr val="tx1"/>
                </a:solidFill>
                <a:latin typeface="メイリオ" panose="020B0604030504040204" pitchFamily="50" charset="-128"/>
                <a:ea typeface="メイリオ" panose="020B0604030504040204" pitchFamily="50" charset="-128"/>
              </a:rPr>
              <a:t/>
            </a:r>
            <a:br>
              <a:rPr lang="en-US" altLang="ja-JP" sz="1200" dirty="0" smtClean="0">
                <a:solidFill>
                  <a:schemeClr val="tx1"/>
                </a:solidFill>
                <a:latin typeface="メイリオ" panose="020B0604030504040204" pitchFamily="50" charset="-128"/>
                <a:ea typeface="メイリオ" panose="020B0604030504040204" pitchFamily="50" charset="-128"/>
              </a:rPr>
            </a:br>
            <a:r>
              <a:rPr lang="ja-JP" altLang="en-US" sz="1200" dirty="0" smtClean="0">
                <a:solidFill>
                  <a:schemeClr val="tx1"/>
                </a:solidFill>
                <a:latin typeface="メイリオ" panose="020B0604030504040204" pitchFamily="50" charset="-128"/>
                <a:ea typeface="メイリオ" panose="020B0604030504040204" pitchFamily="50" charset="-128"/>
              </a:rPr>
              <a:t>経度・高さ）に時点情報を加えた</a:t>
            </a:r>
            <a:r>
              <a:rPr lang="en-US" altLang="ja-JP" sz="1200" dirty="0" smtClean="0">
                <a:solidFill>
                  <a:srgbClr val="C00000"/>
                </a:solidFill>
                <a:latin typeface="メイリオ" panose="020B0604030504040204" pitchFamily="50" charset="-128"/>
                <a:ea typeface="メイリオ" panose="020B0604030504040204" pitchFamily="50" charset="-128"/>
              </a:rPr>
              <a:t>4</a:t>
            </a:r>
            <a:r>
              <a:rPr lang="ja-JP" altLang="en-US" sz="1200" dirty="0" smtClean="0">
                <a:solidFill>
                  <a:srgbClr val="C00000"/>
                </a:solidFill>
                <a:latin typeface="メイリオ" panose="020B0604030504040204" pitchFamily="50" charset="-128"/>
                <a:ea typeface="メイリオ" panose="020B0604030504040204" pitchFamily="50" charset="-128"/>
              </a:rPr>
              <a:t>次元の国家座標（</a:t>
            </a:r>
            <a:r>
              <a:rPr lang="en-US" altLang="ja-JP" sz="1200" dirty="0" err="1" smtClean="0">
                <a:solidFill>
                  <a:srgbClr val="C00000"/>
                </a:solidFill>
                <a:latin typeface="メイリオ" panose="020B0604030504040204" pitchFamily="50" charset="-128"/>
                <a:ea typeface="メイリオ" panose="020B0604030504040204" pitchFamily="50" charset="-128"/>
              </a:rPr>
              <a:t>JGD4D</a:t>
            </a:r>
            <a:r>
              <a:rPr lang="ja-JP" altLang="en-US" sz="1200" dirty="0" smtClean="0">
                <a:solidFill>
                  <a:srgbClr val="C00000"/>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も必要となってきています。</a:t>
            </a:r>
            <a:br>
              <a:rPr lang="ja-JP" altLang="en-US" sz="1200" dirty="0" smtClean="0">
                <a:solidFill>
                  <a:schemeClr val="tx1"/>
                </a:solidFill>
                <a:latin typeface="メイリオ" panose="020B0604030504040204" pitchFamily="50" charset="-128"/>
                <a:ea typeface="メイリオ" panose="020B0604030504040204" pitchFamily="50" charset="-128"/>
              </a:rPr>
            </a:br>
            <a:r>
              <a:rPr lang="ja-JP" altLang="en-US" sz="1200" dirty="0" smtClean="0">
                <a:solidFill>
                  <a:schemeClr val="tx1"/>
                </a:solidFill>
                <a:latin typeface="メイリオ" panose="020B0604030504040204" pitchFamily="50" charset="-128"/>
                <a:ea typeface="メイリオ" panose="020B0604030504040204" pitchFamily="50" charset="-128"/>
              </a:rPr>
              <a:t>　時間を含めた</a:t>
            </a:r>
            <a:r>
              <a:rPr lang="en-US" altLang="ja-JP" sz="1200" dirty="0" smtClean="0">
                <a:solidFill>
                  <a:schemeClr val="tx1"/>
                </a:solidFill>
                <a:latin typeface="メイリオ" panose="020B0604030504040204" pitchFamily="50" charset="-128"/>
                <a:ea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rPr>
              <a:t>次元の国家座標（</a:t>
            </a:r>
            <a:r>
              <a:rPr lang="en-US" altLang="ja-JP" sz="1200" dirty="0" err="1" smtClean="0">
                <a:solidFill>
                  <a:schemeClr val="tx1"/>
                </a:solidFill>
                <a:latin typeface="メイリオ" panose="020B0604030504040204" pitchFamily="50" charset="-128"/>
                <a:ea typeface="メイリオ" panose="020B0604030504040204" pitchFamily="50" charset="-128"/>
              </a:rPr>
              <a:t>JGD4D</a:t>
            </a:r>
            <a:r>
              <a:rPr lang="ja-JP" altLang="en-US" sz="1200" dirty="0" smtClean="0">
                <a:solidFill>
                  <a:schemeClr val="tx1"/>
                </a:solidFill>
                <a:latin typeface="メイリオ" panose="020B0604030504040204" pitchFamily="50" charset="-128"/>
                <a:ea typeface="メイリオ" panose="020B0604030504040204" pitchFamily="50" charset="-128"/>
              </a:rPr>
              <a:t>）は、任意の時刻間の変換（地殻変動補正）によって実現されます。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176213" indent="0">
              <a:spcBef>
                <a:spcPts val="600"/>
              </a:spcBef>
              <a:buNone/>
            </a:pPr>
            <a:r>
              <a:rPr lang="en-US" altLang="ja-JP" sz="1050" dirty="0" smtClean="0">
                <a:solidFill>
                  <a:schemeClr val="tx1"/>
                </a:solidFill>
                <a:latin typeface="メイリオ" panose="020B0604030504040204" pitchFamily="50" charset="-128"/>
                <a:ea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rPr>
              <a:t>整合とは、同一地点の座標が測定の誤差の範囲内で一致していることをいう。</a:t>
            </a:r>
            <a:br>
              <a:rPr lang="ja-JP" altLang="en-US" sz="1050" dirty="0" smtClean="0">
                <a:solidFill>
                  <a:schemeClr val="tx1"/>
                </a:solidFill>
                <a:latin typeface="メイリオ" panose="020B0604030504040204" pitchFamily="50" charset="-128"/>
                <a:ea typeface="メイリオ" panose="020B0604030504040204" pitchFamily="50" charset="-128"/>
              </a:rPr>
            </a:br>
            <a:r>
              <a:rPr lang="en-US" altLang="ja-JP" sz="1050" dirty="0" smtClean="0">
                <a:solidFill>
                  <a:schemeClr val="tx1"/>
                </a:solidFill>
                <a:latin typeface="メイリオ" panose="020B0604030504040204" pitchFamily="50" charset="-128"/>
                <a:ea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rPr>
              <a:t>国家基準点とは、三角点、水準点、電子基準点等をいう。</a:t>
            </a: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111677" y="80400"/>
            <a:ext cx="4953000" cy="1052862"/>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wrap="square" bIns="21600" rtlCol="0">
            <a:spAutoFit/>
          </a:bodyPr>
          <a:lstStyle/>
          <a:p>
            <a:r>
              <a:rPr lang="ja-JP" altLang="en-US" sz="1200" dirty="0" smtClean="0">
                <a:latin typeface="+mn-ea"/>
              </a:rPr>
              <a:t>「</a:t>
            </a:r>
            <a:r>
              <a:rPr lang="ja-JP" altLang="ja-JP" sz="1200" dirty="0">
                <a:latin typeface="+mn-ea"/>
              </a:rPr>
              <a:t>地理空間情報活用推進基本法</a:t>
            </a:r>
            <a:r>
              <a:rPr lang="ja-JP" altLang="en-US" sz="1200" dirty="0" smtClean="0">
                <a:latin typeface="+mn-ea"/>
              </a:rPr>
              <a:t>」</a:t>
            </a:r>
            <a:endParaRPr lang="en-US" altLang="ja-JP" sz="1200" dirty="0">
              <a:latin typeface="+mn-ea"/>
            </a:endParaRPr>
          </a:p>
          <a:p>
            <a:r>
              <a:rPr lang="ja-JP" altLang="ja-JP" sz="1200" b="1" dirty="0">
                <a:latin typeface="+mn-ea"/>
              </a:rPr>
              <a:t>信頼性の高い</a:t>
            </a:r>
            <a:r>
              <a:rPr lang="ja-JP" altLang="ja-JP" sz="1200" dirty="0" smtClean="0">
                <a:latin typeface="+mn-ea"/>
              </a:rPr>
              <a:t>衛星測位サービス</a:t>
            </a:r>
            <a:r>
              <a:rPr lang="ja-JP" altLang="ja-JP" sz="1200" dirty="0">
                <a:latin typeface="+mn-ea"/>
              </a:rPr>
              <a:t>を安定的に享受できる</a:t>
            </a:r>
            <a:r>
              <a:rPr lang="ja-JP" altLang="ja-JP" sz="1200" b="1" dirty="0">
                <a:latin typeface="+mn-ea"/>
              </a:rPr>
              <a:t>環境を確保</a:t>
            </a:r>
            <a:r>
              <a:rPr lang="ja-JP" altLang="ja-JP" sz="1200" dirty="0" smtClean="0">
                <a:latin typeface="+mn-ea"/>
              </a:rPr>
              <a:t>する</a:t>
            </a:r>
            <a:endParaRPr lang="en-US" altLang="ja-JP" sz="1200" dirty="0">
              <a:latin typeface="+mn-ea"/>
            </a:endParaRPr>
          </a:p>
          <a:p>
            <a:endParaRPr lang="en-US" altLang="ja-JP" sz="400" dirty="0" smtClean="0">
              <a:latin typeface="+mn-ea"/>
            </a:endParaRPr>
          </a:p>
          <a:p>
            <a:r>
              <a:rPr lang="ja-JP" altLang="en-US" sz="1200" dirty="0" smtClean="0">
                <a:latin typeface="+mn-ea"/>
              </a:rPr>
              <a:t>「</a:t>
            </a:r>
            <a:r>
              <a:rPr lang="ja-JP" altLang="en-US" sz="1200" dirty="0">
                <a:latin typeface="+mn-ea"/>
              </a:rPr>
              <a:t>基本測量に関する長期計画」</a:t>
            </a:r>
            <a:endParaRPr lang="en-US" altLang="ja-JP" sz="1200" dirty="0">
              <a:latin typeface="+mn-ea"/>
            </a:endParaRPr>
          </a:p>
          <a:p>
            <a:r>
              <a:rPr lang="ja-JP" altLang="en-US" sz="1200" b="1" dirty="0">
                <a:latin typeface="+mn-ea"/>
              </a:rPr>
              <a:t>正確さ</a:t>
            </a:r>
            <a:r>
              <a:rPr lang="ja-JP" altLang="en-US" sz="1200" dirty="0">
                <a:latin typeface="+mn-ea"/>
              </a:rPr>
              <a:t>の確保等により、</a:t>
            </a:r>
            <a:r>
              <a:rPr lang="ja-JP" altLang="en-US" sz="1200" b="1" dirty="0">
                <a:latin typeface="+mn-ea"/>
              </a:rPr>
              <a:t>重ね合わせ</a:t>
            </a:r>
            <a:r>
              <a:rPr lang="ja-JP" altLang="en-US" sz="1200" dirty="0">
                <a:latin typeface="+mn-ea"/>
              </a:rPr>
              <a:t>ができる良質 な地理空間情報を整備することで、地理空間情報高度活用社会を実現</a:t>
            </a:r>
            <a:r>
              <a:rPr lang="ja-JP" altLang="en-US" sz="1200" dirty="0" smtClean="0">
                <a:latin typeface="+mn-ea"/>
              </a:rPr>
              <a:t>する</a:t>
            </a:r>
            <a:endParaRPr kumimoji="1" lang="ja-JP" altLang="en-US" sz="1200" dirty="0">
              <a:latin typeface="+mn-ea"/>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8177" y="2220253"/>
            <a:ext cx="695137" cy="69535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88177" y="3401266"/>
            <a:ext cx="745141" cy="850176"/>
          </a:xfrm>
          <a:prstGeom prst="rect">
            <a:avLst/>
          </a:prstGeom>
        </p:spPr>
      </p:pic>
      <p:sp>
        <p:nvSpPr>
          <p:cNvPr id="10" name="タイトル 1"/>
          <p:cNvSpPr txBox="1">
            <a:spLocks/>
          </p:cNvSpPr>
          <p:nvPr/>
        </p:nvSpPr>
        <p:spPr>
          <a:xfrm>
            <a:off x="190509" y="105480"/>
            <a:ext cx="1508994" cy="513405"/>
          </a:xfrm>
          <a:prstGeom prst="rect">
            <a:avLst/>
          </a:prstGeom>
        </p:spPr>
        <p:txBody>
          <a:bodyPr vert="horz" wrap="none" lIns="36000" tIns="36000" rIns="36000" bIns="45720" rtlCol="0" anchor="t">
            <a:sp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smtClean="0">
                <a:solidFill>
                  <a:srgbClr val="0070C0"/>
                </a:solidFill>
                <a:latin typeface="メイリオ" panose="020B0604030504040204" pitchFamily="50" charset="-128"/>
                <a:ea typeface="メイリオ" panose="020B0604030504040204" pitchFamily="50" charset="-128"/>
              </a:rPr>
              <a:t>高精度衛星測位</a:t>
            </a:r>
            <a:endParaRPr lang="en-US" altLang="ja-JP" sz="1400" dirty="0" smtClean="0">
              <a:solidFill>
                <a:srgbClr val="0070C0"/>
              </a:solidFill>
              <a:latin typeface="メイリオ" panose="020B0604030504040204" pitchFamily="50" charset="-128"/>
              <a:ea typeface="メイリオ" panose="020B0604030504040204" pitchFamily="50" charset="-128"/>
            </a:endParaRPr>
          </a:p>
          <a:p>
            <a:r>
              <a:rPr lang="ja-JP" altLang="en-US" sz="1400" dirty="0" smtClean="0">
                <a:solidFill>
                  <a:srgbClr val="0070C0"/>
                </a:solidFill>
                <a:latin typeface="メイリオ" panose="020B0604030504040204" pitchFamily="50" charset="-128"/>
                <a:ea typeface="メイリオ" panose="020B0604030504040204" pitchFamily="50" charset="-128"/>
              </a:rPr>
              <a:t>時代に欠かせない</a:t>
            </a:r>
            <a:endParaRPr lang="ja-JP" altLang="en-US" sz="1400" dirty="0">
              <a:solidFill>
                <a:srgbClr val="0070C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507300" y="6581001"/>
            <a:ext cx="3914405" cy="276999"/>
          </a:xfrm>
          <a:prstGeom prst="rect">
            <a:avLst/>
          </a:prstGeom>
          <a:noFill/>
        </p:spPr>
        <p:txBody>
          <a:bodyPr wrap="none" rtlCol="0">
            <a:spAutoFit/>
          </a:bodyPr>
          <a:lstStyle/>
          <a:p>
            <a:r>
              <a:rPr lang="en-US" altLang="ja-JP" sz="1200" smtClean="0">
                <a:hlinkClick r:id="rId5"/>
              </a:rPr>
              <a:t>https://</a:t>
            </a:r>
            <a:r>
              <a:rPr lang="en-US" altLang="ja-JP" sz="1200" dirty="0" err="1">
                <a:hlinkClick r:id="rId5"/>
              </a:rPr>
              <a:t>www.gsi.go.jp</a:t>
            </a:r>
            <a:r>
              <a:rPr lang="en-US" altLang="ja-JP" sz="1200" dirty="0">
                <a:hlinkClick r:id="rId5"/>
              </a:rPr>
              <a:t>/</a:t>
            </a:r>
            <a:r>
              <a:rPr lang="en-US" altLang="ja-JP" sz="1200" dirty="0" err="1">
                <a:hlinkClick r:id="rId5"/>
              </a:rPr>
              <a:t>sokuchikijun</a:t>
            </a:r>
            <a:r>
              <a:rPr lang="en-US" altLang="ja-JP" sz="1200" dirty="0">
                <a:hlinkClick r:id="rId5"/>
              </a:rPr>
              <a:t>/</a:t>
            </a:r>
            <a:r>
              <a:rPr lang="en-US" altLang="ja-JP" sz="1200" dirty="0" err="1">
                <a:hlinkClick r:id="rId5"/>
              </a:rPr>
              <a:t>datum-main.html#p9</a:t>
            </a:r>
            <a:endParaRPr kumimoji="1" lang="ja-JP" altLang="en-US" sz="1200" dirty="0"/>
          </a:p>
        </p:txBody>
      </p:sp>
      <p:sp>
        <p:nvSpPr>
          <p:cNvPr id="6" name="スライド番号プレースホルダー 5"/>
          <p:cNvSpPr>
            <a:spLocks noGrp="1"/>
          </p:cNvSpPr>
          <p:nvPr>
            <p:ph type="sldNum" sz="quarter" idx="12"/>
          </p:nvPr>
        </p:nvSpPr>
        <p:spPr/>
        <p:txBody>
          <a:bodyPr/>
          <a:lstStyle/>
          <a:p>
            <a:fld id="{304D7ECC-B64B-436B-91C0-842ECBED8C93}"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307013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7039F2-C01C-4311-96CF-779E66FD4F73}" type="slidenum">
              <a:rPr lang="en-US" altLang="ja-JP" smtClean="0"/>
              <a:pPr/>
              <a:t>2</a:t>
            </a:fld>
            <a:endParaRPr lang="en-US" altLang="ja-JP" dirty="0"/>
          </a:p>
        </p:txBody>
      </p:sp>
      <p:sp>
        <p:nvSpPr>
          <p:cNvPr id="5" name="タイトル 1">
            <a:extLst>
              <a:ext uri="{FF2B5EF4-FFF2-40B4-BE49-F238E27FC236}">
                <a16:creationId xmlns:a16="http://schemas.microsoft.com/office/drawing/2014/main" id="{A2AB9AA1-587A-43F0-9C2A-82173E074F0C}"/>
              </a:ext>
            </a:extLst>
          </p:cNvPr>
          <p:cNvSpPr txBox="1">
            <a:spLocks/>
          </p:cNvSpPr>
          <p:nvPr/>
        </p:nvSpPr>
        <p:spPr>
          <a:xfrm>
            <a:off x="-4158" y="0"/>
            <a:ext cx="7495203" cy="614904"/>
          </a:xfrm>
          <a:prstGeom prst="rect">
            <a:avLst/>
          </a:prstGeom>
          <a:noFill/>
          <a:ln w="9525">
            <a:noFill/>
            <a:miter lim="800000"/>
            <a:headEnd/>
            <a:tailEnd/>
          </a:ln>
        </p:spPr>
        <p:txBody>
          <a:bodyPr vert="horz" wrap="square" lIns="82641" tIns="41321" rIns="82641" bIns="41321" numCol="1" anchor="ctr" anchorCtr="0" compatLnSpc="1">
            <a:prstTxWarp prst="textNoShape">
              <a:avLst/>
            </a:prstTxWarp>
          </a:bodyPr>
          <a:lstStyle>
            <a:defPPr>
              <a:defRPr lang="ja-JP"/>
            </a:defPPr>
            <a:lvl1pPr>
              <a:defRPr sz="28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3033">
                <a:solidFill>
                  <a:srgbClr val="4087C8"/>
                </a:solidFill>
                <a:latin typeface="HGP創英角ｺﾞｼｯｸUB" pitchFamily="50" charset="-128"/>
                <a:ea typeface="HGP創英角ｺﾞｼｯｸUB" pitchFamily="50" charset="-128"/>
                <a:cs typeface="HGP創英角ｺﾞｼｯｸUB" pitchFamily="50" charset="-128"/>
              </a:defRPr>
            </a:lvl2pPr>
            <a:lvl3pPr>
              <a:defRPr sz="3033">
                <a:solidFill>
                  <a:srgbClr val="4087C8"/>
                </a:solidFill>
                <a:latin typeface="HGP創英角ｺﾞｼｯｸUB" pitchFamily="50" charset="-128"/>
                <a:ea typeface="HGP創英角ｺﾞｼｯｸUB" pitchFamily="50" charset="-128"/>
                <a:cs typeface="HGP創英角ｺﾞｼｯｸUB" pitchFamily="50" charset="-128"/>
              </a:defRPr>
            </a:lvl3pPr>
            <a:lvl4pPr>
              <a:defRPr sz="3033">
                <a:solidFill>
                  <a:srgbClr val="4087C8"/>
                </a:solidFill>
                <a:latin typeface="HGP創英角ｺﾞｼｯｸUB" pitchFamily="50" charset="-128"/>
                <a:ea typeface="HGP創英角ｺﾞｼｯｸUB" pitchFamily="50" charset="-128"/>
                <a:cs typeface="HGP創英角ｺﾞｼｯｸUB" pitchFamily="50" charset="-128"/>
              </a:defRPr>
            </a:lvl4pPr>
            <a:lvl5pPr>
              <a:defRPr sz="3033">
                <a:solidFill>
                  <a:srgbClr val="4087C8"/>
                </a:solidFill>
                <a:latin typeface="HGP創英角ｺﾞｼｯｸUB" pitchFamily="50" charset="-128"/>
                <a:ea typeface="HGP創英角ｺﾞｼｯｸUB" pitchFamily="50" charset="-128"/>
                <a:cs typeface="HGP創英角ｺﾞｼｯｸUB" pitchFamily="50" charset="-128"/>
              </a:defRPr>
            </a:lvl5pPr>
            <a:lvl6pPr marL="495285"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6pPr>
            <a:lvl7pPr marL="990570"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7pPr>
            <a:lvl8pPr marL="1485854"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8pPr>
            <a:lvl9pPr marL="1981139"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高精度測位</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時代に高まる</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国家座標</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の重要性</a:t>
            </a:r>
          </a:p>
        </p:txBody>
      </p:sp>
      <p:sp>
        <p:nvSpPr>
          <p:cNvPr id="22" name="正方形/長方形 21"/>
          <p:cNvSpPr/>
          <p:nvPr/>
        </p:nvSpPr>
        <p:spPr>
          <a:xfrm>
            <a:off x="74815" y="806722"/>
            <a:ext cx="8981897" cy="1433558"/>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82563" indent="-182563">
              <a:spcAft>
                <a:spcPts val="300"/>
              </a:spcAft>
            </a:pP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従来：測量法第</a:t>
            </a:r>
            <a:r>
              <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条「測量の基準</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、日本経緯度原点</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等の位置は</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変わらない</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ものと定め、あらゆる地理空間情報を構築・維持・利活用してきた。</a:t>
            </a:r>
            <a:r>
              <a:rPr lang="ja-JP" altLang="en-US"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国家座標</a:t>
            </a:r>
            <a:endParaRPr lang="en-US" altLang="ja-JP"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spcAft>
                <a:spcPts val="300"/>
              </a:spcAft>
            </a:pP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理由：従来の高精度位置決定方法は、すべて基準点</a:t>
            </a:r>
            <a:r>
              <a:rPr lang="en-US" altLang="ja-JP"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三角点・電子基準点</a:t>
            </a:r>
            <a:r>
              <a:rPr lang="en-US" altLang="ja-JP"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に基づく相対的な測量</a:t>
            </a:r>
            <a:r>
              <a:rPr lang="en-US" altLang="ja-JP"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相対測位</a:t>
            </a:r>
            <a:r>
              <a:rPr lang="en-US" altLang="ja-JP"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に依っていたので、これが唯一かつ最適</a:t>
            </a:r>
            <a:r>
              <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方法だった。</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正方形/長方形 82"/>
          <p:cNvSpPr/>
          <p:nvPr/>
        </p:nvSpPr>
        <p:spPr>
          <a:xfrm>
            <a:off x="74815" y="3284811"/>
            <a:ext cx="8981897" cy="498519"/>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300"/>
              </a:spcAft>
            </a:pP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：１つの場所が複数の座標を持つ。　さて</a:t>
            </a:r>
            <a:r>
              <a:rPr lang="ja-JP" altLang="en-US"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、どちらを</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選ぶか？</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正方形/長方形 83"/>
          <p:cNvSpPr/>
          <p:nvPr/>
        </p:nvSpPr>
        <p:spPr>
          <a:xfrm>
            <a:off x="74814" y="2365221"/>
            <a:ext cx="8981897" cy="776868"/>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82563" indent="-182563">
              <a:spcAft>
                <a:spcPts val="30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近年：</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CLAS</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PPP</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単独測位の精度が向上</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し、各国の原点に依らない現在</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今期</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の絶対座標値が得られるようになりつつある。</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49469109"/>
              </p:ext>
            </p:extLst>
          </p:nvPr>
        </p:nvGraphicFramePr>
        <p:xfrm>
          <a:off x="405242" y="3926052"/>
          <a:ext cx="8321039" cy="2187354"/>
        </p:xfrm>
        <a:graphic>
          <a:graphicData uri="http://schemas.openxmlformats.org/drawingml/2006/table">
            <a:tbl>
              <a:tblPr firstRow="1" bandRow="1">
                <a:tableStyleId>{5C22544A-7EE6-4342-B048-85BDC9FD1C3A}</a:tableStyleId>
              </a:tblPr>
              <a:tblGrid>
                <a:gridCol w="1359116">
                  <a:extLst>
                    <a:ext uri="{9D8B030D-6E8A-4147-A177-3AD203B41FA5}">
                      <a16:colId xmlns:a16="http://schemas.microsoft.com/office/drawing/2014/main" val="1291921336"/>
                    </a:ext>
                  </a:extLst>
                </a:gridCol>
                <a:gridCol w="3425828">
                  <a:extLst>
                    <a:ext uri="{9D8B030D-6E8A-4147-A177-3AD203B41FA5}">
                      <a16:colId xmlns:a16="http://schemas.microsoft.com/office/drawing/2014/main" val="2241018771"/>
                    </a:ext>
                  </a:extLst>
                </a:gridCol>
                <a:gridCol w="3536095">
                  <a:extLst>
                    <a:ext uri="{9D8B030D-6E8A-4147-A177-3AD203B41FA5}">
                      <a16:colId xmlns:a16="http://schemas.microsoft.com/office/drawing/2014/main" val="636401931"/>
                    </a:ext>
                  </a:extLst>
                </a:gridCol>
              </a:tblGrid>
              <a:tr h="373338">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T="72000" marB="0"/>
                </a:tc>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基準日（元期）</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0"/>
                </a:tc>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現在（今期）</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0"/>
                </a:tc>
                <a:extLst>
                  <a:ext uri="{0D108BD9-81ED-4DB2-BD59-A6C34878D82A}">
                    <a16:rowId xmlns:a16="http://schemas.microsoft.com/office/drawing/2014/main" val="3742502933"/>
                  </a:ext>
                </a:extLst>
              </a:tr>
              <a:tr h="980016">
                <a:tc>
                  <a:txBody>
                    <a:bodyPr/>
                    <a:lstStyle/>
                    <a:p>
                      <a:pPr algn="ctr"/>
                      <a:r>
                        <a:rPr kumimoji="1" lang="ja-JP" altLang="en-US" b="1" dirty="0" smtClean="0">
                          <a:latin typeface="メイリオ" panose="020B0604030504040204" pitchFamily="50" charset="-128"/>
                          <a:ea typeface="メイリオ" panose="020B0604030504040204" pitchFamily="50" charset="-128"/>
                        </a:rPr>
                        <a:t>長所</a:t>
                      </a:r>
                      <a:endParaRPr kumimoji="1" lang="ja-JP" altLang="en-US" b="1" dirty="0">
                        <a:latin typeface="メイリオ" panose="020B0604030504040204" pitchFamily="50" charset="-128"/>
                        <a:ea typeface="メイリオ" panose="020B0604030504040204" pitchFamily="50" charset="-128"/>
                      </a:endParaRPr>
                    </a:p>
                  </a:txBody>
                  <a:tcPr marT="72000" marB="0" anchor="ctr"/>
                </a:tc>
                <a:tc>
                  <a:txBody>
                    <a:bodyPr/>
                    <a:lstStyle/>
                    <a:p>
                      <a:pPr marL="180975" indent="-180975" algn="l"/>
                      <a:r>
                        <a:rPr kumimoji="1" lang="ja-JP" altLang="en-US" dirty="0" smtClean="0">
                          <a:latin typeface="メイリオ" panose="020B0604030504040204" pitchFamily="50" charset="-128"/>
                          <a:ea typeface="メイリオ" panose="020B0604030504040204" pitchFamily="50" charset="-128"/>
                        </a:rPr>
                        <a:t>・変化しないので管理しやすい</a:t>
                      </a:r>
                      <a:endParaRPr kumimoji="1" lang="en-US" altLang="ja-JP" dirty="0" smtClean="0">
                        <a:latin typeface="メイリオ" panose="020B0604030504040204" pitchFamily="50" charset="-128"/>
                        <a:ea typeface="メイリオ" panose="020B0604030504040204" pitchFamily="50" charset="-128"/>
                      </a:endParaRPr>
                    </a:p>
                    <a:p>
                      <a:pPr marL="180975" indent="-180975" algn="l"/>
                      <a:r>
                        <a:rPr kumimoji="1" lang="ja-JP" altLang="en-US" b="0" dirty="0" smtClean="0">
                          <a:latin typeface="メイリオ" panose="020B0604030504040204" pitchFamily="50" charset="-128"/>
                          <a:ea typeface="メイリオ" panose="020B0604030504040204" pitchFamily="50" charset="-128"/>
                        </a:rPr>
                        <a:t>・そのまま</a:t>
                      </a:r>
                      <a:r>
                        <a:rPr kumimoji="1" lang="ja-JP" altLang="en-US" b="1" dirty="0" smtClean="0">
                          <a:latin typeface="メイリオ" panose="020B0604030504040204" pitchFamily="50" charset="-128"/>
                          <a:ea typeface="メイリオ" panose="020B0604030504040204" pitchFamily="50" charset="-128"/>
                        </a:rPr>
                        <a:t>相互比較・重ね合わせ・再利用が可能</a:t>
                      </a:r>
                      <a:endParaRPr kumimoji="1" lang="ja-JP" altLang="en-US" b="1" dirty="0">
                        <a:latin typeface="メイリオ" panose="020B0604030504040204" pitchFamily="50" charset="-128"/>
                        <a:ea typeface="メイリオ" panose="020B0604030504040204" pitchFamily="50" charset="-128"/>
                      </a:endParaRPr>
                    </a:p>
                  </a:txBody>
                  <a:tcPr marT="72000" marB="0"/>
                </a:tc>
                <a:tc>
                  <a:txBody>
                    <a:bodyPr/>
                    <a:lstStyle/>
                    <a:p>
                      <a:pPr marL="180975" indent="-180975" algn="l"/>
                      <a:r>
                        <a:rPr kumimoji="1" lang="ja-JP" altLang="en-US" dirty="0" smtClean="0">
                          <a:latin typeface="メイリオ" panose="020B0604030504040204" pitchFamily="50" charset="-128"/>
                          <a:ea typeface="メイリオ" panose="020B0604030504040204" pitchFamily="50" charset="-128"/>
                        </a:rPr>
                        <a:t>・絶対座標として正確</a:t>
                      </a:r>
                      <a:endParaRPr kumimoji="1" lang="en-US" altLang="ja-JP" dirty="0" smtClean="0">
                        <a:latin typeface="メイリオ" panose="020B0604030504040204" pitchFamily="50" charset="-128"/>
                        <a:ea typeface="メイリオ" panose="020B0604030504040204" pitchFamily="50" charset="-128"/>
                      </a:endParaRPr>
                    </a:p>
                    <a:p>
                      <a:pPr marL="180975" indent="-180975" algn="l"/>
                      <a:r>
                        <a:rPr kumimoji="1" lang="ja-JP" altLang="en-US" sz="1400" dirty="0" smtClean="0">
                          <a:latin typeface="メイリオ" panose="020B0604030504040204" pitchFamily="50" charset="-128"/>
                          <a:ea typeface="メイリオ" panose="020B0604030504040204" pitchFamily="50" charset="-128"/>
                        </a:rPr>
                        <a:t>・ 単独測位をそのまま利用可能</a:t>
                      </a:r>
                      <a:endParaRPr kumimoji="1" lang="en-US" altLang="ja-JP" sz="1400" dirty="0" smtClean="0">
                        <a:latin typeface="メイリオ" panose="020B0604030504040204" pitchFamily="50" charset="-128"/>
                        <a:ea typeface="メイリオ" panose="020B0604030504040204" pitchFamily="50" charset="-128"/>
                      </a:endParaRPr>
                    </a:p>
                    <a:p>
                      <a:pPr marL="180975" indent="-180975" algn="l"/>
                      <a:r>
                        <a:rPr kumimoji="1" lang="ja-JP" altLang="en-US" sz="1400" dirty="0" smtClean="0">
                          <a:latin typeface="メイリオ" panose="020B0604030504040204" pitchFamily="50" charset="-128"/>
                          <a:ea typeface="メイリオ" panose="020B0604030504040204" pitchFamily="50" charset="-128"/>
                        </a:rPr>
                        <a:t>・ シンプルで分かりやすい？</a:t>
                      </a:r>
                      <a:endParaRPr kumimoji="1" lang="ja-JP" altLang="en-US" sz="1400" dirty="0">
                        <a:latin typeface="メイリオ" panose="020B0604030504040204" pitchFamily="50" charset="-128"/>
                        <a:ea typeface="メイリオ" panose="020B0604030504040204" pitchFamily="50" charset="-128"/>
                      </a:endParaRPr>
                    </a:p>
                  </a:txBody>
                  <a:tcPr marT="72000" marB="0"/>
                </a:tc>
                <a:extLst>
                  <a:ext uri="{0D108BD9-81ED-4DB2-BD59-A6C34878D82A}">
                    <a16:rowId xmlns:a16="http://schemas.microsoft.com/office/drawing/2014/main" val="2786420120"/>
                  </a:ext>
                </a:extLst>
              </a:tr>
              <a:tr h="644391">
                <a:tc>
                  <a:txBody>
                    <a:bodyPr/>
                    <a:lstStyle/>
                    <a:p>
                      <a:pPr algn="ctr"/>
                      <a:r>
                        <a:rPr kumimoji="1" lang="ja-JP" altLang="en-US" b="1" dirty="0" smtClean="0">
                          <a:latin typeface="メイリオ" panose="020B0604030504040204" pitchFamily="50" charset="-128"/>
                          <a:ea typeface="メイリオ" panose="020B0604030504040204" pitchFamily="50" charset="-128"/>
                        </a:rPr>
                        <a:t>短所</a:t>
                      </a:r>
                      <a:endParaRPr kumimoji="1" lang="ja-JP" altLang="en-US" b="1" dirty="0">
                        <a:latin typeface="メイリオ" panose="020B0604030504040204" pitchFamily="50" charset="-128"/>
                        <a:ea typeface="メイリオ" panose="020B0604030504040204" pitchFamily="50" charset="-128"/>
                      </a:endParaRPr>
                    </a:p>
                  </a:txBody>
                  <a:tcPr marT="72000" marB="0" anchor="ctr"/>
                </a:tc>
                <a:tc>
                  <a:txBody>
                    <a:bodyPr/>
                    <a:lstStyle/>
                    <a:p>
                      <a:pPr marL="180975" indent="-180975" algn="l"/>
                      <a:r>
                        <a:rPr kumimoji="1" lang="ja-JP" altLang="en-US" dirty="0" smtClean="0">
                          <a:latin typeface="メイリオ" panose="020B0604030504040204" pitchFamily="50" charset="-128"/>
                          <a:ea typeface="メイリオ" panose="020B0604030504040204" pitchFamily="50" charset="-128"/>
                        </a:rPr>
                        <a:t>・今の位置とは言えない</a:t>
                      </a:r>
                      <a:endParaRPr kumimoji="1" lang="ja-JP" altLang="en-US" dirty="0">
                        <a:latin typeface="メイリオ" panose="020B0604030504040204" pitchFamily="50" charset="-128"/>
                        <a:ea typeface="メイリオ" panose="020B0604030504040204" pitchFamily="50" charset="-128"/>
                      </a:endParaRPr>
                    </a:p>
                  </a:txBody>
                  <a:tcPr marT="72000" marB="0" anchor="ctr"/>
                </a:tc>
                <a:tc>
                  <a:txBody>
                    <a:bodyPr/>
                    <a:lstStyle/>
                    <a:p>
                      <a:pPr marL="180975" indent="-180975" algn="l"/>
                      <a:r>
                        <a:rPr kumimoji="1" lang="ja-JP" altLang="en-US" dirty="0" smtClean="0">
                          <a:latin typeface="メイリオ" panose="020B0604030504040204" pitchFamily="50" charset="-128"/>
                          <a:ea typeface="メイリオ" panose="020B0604030504040204" pitchFamily="50" charset="-128"/>
                        </a:rPr>
                        <a:t>・無数に存在し管理が困難</a:t>
                      </a:r>
                      <a:endParaRPr kumimoji="1" lang="en-US" altLang="ja-JP" dirty="0" smtClean="0">
                        <a:latin typeface="メイリオ" panose="020B0604030504040204" pitchFamily="50" charset="-128"/>
                        <a:ea typeface="メイリオ" panose="020B0604030504040204" pitchFamily="50" charset="-128"/>
                      </a:endParaRPr>
                    </a:p>
                    <a:p>
                      <a:pPr marL="180975" indent="-180975" algn="l"/>
                      <a:r>
                        <a:rPr kumimoji="1" lang="ja-JP" altLang="en-US" dirty="0" smtClean="0">
                          <a:latin typeface="メイリオ" panose="020B0604030504040204" pitchFamily="50" charset="-128"/>
                          <a:ea typeface="メイリオ" panose="020B0604030504040204" pitchFamily="50" charset="-128"/>
                        </a:rPr>
                        <a:t>・重ならない・接合しない</a:t>
                      </a:r>
                      <a:endParaRPr kumimoji="1" lang="en-US" altLang="ja-JP" dirty="0" smtClean="0">
                        <a:latin typeface="メイリオ" panose="020B0604030504040204" pitchFamily="50" charset="-128"/>
                        <a:ea typeface="メイリオ" panose="020B0604030504040204" pitchFamily="50" charset="-128"/>
                      </a:endParaRPr>
                    </a:p>
                    <a:p>
                      <a:pPr marL="180975" indent="-180975" algn="l"/>
                      <a:r>
                        <a:rPr kumimoji="1" lang="ja-JP" altLang="en-US" sz="1400" dirty="0" smtClean="0">
                          <a:latin typeface="メイリオ" panose="020B0604030504040204" pitchFamily="50" charset="-128"/>
                          <a:ea typeface="メイリオ" panose="020B0604030504040204" pitchFamily="50" charset="-128"/>
                        </a:rPr>
                        <a:t>・ 距離・面積計算、統計処理が困難</a:t>
                      </a:r>
                      <a:endParaRPr kumimoji="1" lang="ja-JP" altLang="en-US" sz="1400" dirty="0">
                        <a:latin typeface="メイリオ" panose="020B0604030504040204" pitchFamily="50" charset="-128"/>
                        <a:ea typeface="メイリオ" panose="020B0604030504040204" pitchFamily="50" charset="-128"/>
                      </a:endParaRPr>
                    </a:p>
                  </a:txBody>
                  <a:tcPr marT="72000" marB="0"/>
                </a:tc>
                <a:extLst>
                  <a:ext uri="{0D108BD9-81ED-4DB2-BD59-A6C34878D82A}">
                    <a16:rowId xmlns:a16="http://schemas.microsoft.com/office/drawing/2014/main" val="436008489"/>
                  </a:ext>
                </a:extLst>
              </a:tr>
            </a:tbl>
          </a:graphicData>
        </a:graphic>
      </p:graphicFrame>
      <p:sp>
        <p:nvSpPr>
          <p:cNvPr id="85" name="正方形/長方形 84"/>
          <p:cNvSpPr/>
          <p:nvPr/>
        </p:nvSpPr>
        <p:spPr>
          <a:xfrm>
            <a:off x="74814" y="6213819"/>
            <a:ext cx="8651467" cy="498519"/>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30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結論：どちらを選択しても、基準日の座標</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国家座標</a:t>
            </a: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は必要。</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今期だけでは社会は成り立たない。</a:t>
            </a:r>
            <a:endParaRPr lang="ja-JP" altLang="en-US" sz="105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477798" y="2767040"/>
            <a:ext cx="3248483" cy="311802"/>
          </a:xfrm>
          <a:prstGeom prst="rect">
            <a:avLst/>
          </a:prstGeom>
          <a:no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0"/>
              </a:spcAft>
            </a:pPr>
            <a:r>
              <a:rPr lang="en-US" altLang="ja-JP" sz="10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CLAS : Centimeter </a:t>
            </a:r>
            <a:r>
              <a:rPr lang="en-US" altLang="ja-JP" sz="10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Level Augmentation </a:t>
            </a:r>
            <a:r>
              <a:rPr lang="en-US" altLang="ja-JP" sz="10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Service</a:t>
            </a:r>
            <a:r>
              <a:rPr lang="ja-JP" altLang="en-US" sz="10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en-US" altLang="ja-JP" sz="10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PPP : Precise </a:t>
            </a:r>
            <a:r>
              <a:rPr lang="en-US" altLang="ja-JP" sz="10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Point </a:t>
            </a:r>
            <a:r>
              <a:rPr lang="en-US" altLang="ja-JP" sz="10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Positioning</a:t>
            </a:r>
            <a:endParaRPr lang="ja-JP" altLang="en-US" sz="1000" kern="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320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a:ext>
            </a:extLst>
          </a:blip>
          <a:srcRect/>
          <a:stretch/>
        </p:blipFill>
        <p:spPr>
          <a:xfrm>
            <a:off x="4251960" y="1981200"/>
            <a:ext cx="4554538" cy="3343594"/>
          </a:xfrm>
          <a:prstGeom prst="rect">
            <a:avLst/>
          </a:prstGeom>
          <a:ln w="6350">
            <a:solidFill>
              <a:schemeClr val="tx1"/>
            </a:solidFill>
            <a:miter lim="800000"/>
          </a:ln>
          <a:effectLst/>
        </p:spPr>
      </p:pic>
      <p:sp>
        <p:nvSpPr>
          <p:cNvPr id="4" name="スライド番号プレースホルダー 3"/>
          <p:cNvSpPr>
            <a:spLocks noGrp="1"/>
          </p:cNvSpPr>
          <p:nvPr>
            <p:ph type="sldNum" sz="quarter" idx="12"/>
          </p:nvPr>
        </p:nvSpPr>
        <p:spPr/>
        <p:txBody>
          <a:bodyPr/>
          <a:lstStyle/>
          <a:p>
            <a:fld id="{937039F2-C01C-4311-96CF-779E66FD4F73}" type="slidenum">
              <a:rPr lang="en-US" altLang="ja-JP" smtClean="0"/>
              <a:pPr/>
              <a:t>3</a:t>
            </a:fld>
            <a:endParaRPr lang="en-US" altLang="ja-JP" dirty="0"/>
          </a:p>
        </p:txBody>
      </p:sp>
      <p:sp>
        <p:nvSpPr>
          <p:cNvPr id="5" name="タイトル 1">
            <a:extLst>
              <a:ext uri="{FF2B5EF4-FFF2-40B4-BE49-F238E27FC236}">
                <a16:creationId xmlns:a16="http://schemas.microsoft.com/office/drawing/2014/main" id="{A2AB9AA1-587A-43F0-9C2A-82173E074F0C}"/>
              </a:ext>
            </a:extLst>
          </p:cNvPr>
          <p:cNvSpPr txBox="1">
            <a:spLocks/>
          </p:cNvSpPr>
          <p:nvPr/>
        </p:nvSpPr>
        <p:spPr>
          <a:xfrm>
            <a:off x="-4157" y="0"/>
            <a:ext cx="7077808" cy="614904"/>
          </a:xfrm>
          <a:prstGeom prst="rect">
            <a:avLst/>
          </a:prstGeom>
          <a:noFill/>
          <a:ln w="9525">
            <a:noFill/>
            <a:miter lim="800000"/>
            <a:headEnd/>
            <a:tailEnd/>
          </a:ln>
        </p:spPr>
        <p:txBody>
          <a:bodyPr vert="horz" wrap="square" lIns="82641" tIns="41321" rIns="82641" bIns="41321" numCol="1" anchor="ctr" anchorCtr="0" compatLnSpc="1">
            <a:prstTxWarp prst="textNoShape">
              <a:avLst/>
            </a:prstTxWarp>
          </a:bodyPr>
          <a:lstStyle>
            <a:defPPr>
              <a:defRPr lang="ja-JP"/>
            </a:defPPr>
            <a:lvl1pPr>
              <a:defRPr sz="28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3033">
                <a:solidFill>
                  <a:srgbClr val="4087C8"/>
                </a:solidFill>
                <a:latin typeface="HGP創英角ｺﾞｼｯｸUB" pitchFamily="50" charset="-128"/>
                <a:ea typeface="HGP創英角ｺﾞｼｯｸUB" pitchFamily="50" charset="-128"/>
                <a:cs typeface="HGP創英角ｺﾞｼｯｸUB" pitchFamily="50" charset="-128"/>
              </a:defRPr>
            </a:lvl2pPr>
            <a:lvl3pPr>
              <a:defRPr sz="3033">
                <a:solidFill>
                  <a:srgbClr val="4087C8"/>
                </a:solidFill>
                <a:latin typeface="HGP創英角ｺﾞｼｯｸUB" pitchFamily="50" charset="-128"/>
                <a:ea typeface="HGP創英角ｺﾞｼｯｸUB" pitchFamily="50" charset="-128"/>
                <a:cs typeface="HGP創英角ｺﾞｼｯｸUB" pitchFamily="50" charset="-128"/>
              </a:defRPr>
            </a:lvl3pPr>
            <a:lvl4pPr>
              <a:defRPr sz="3033">
                <a:solidFill>
                  <a:srgbClr val="4087C8"/>
                </a:solidFill>
                <a:latin typeface="HGP創英角ｺﾞｼｯｸUB" pitchFamily="50" charset="-128"/>
                <a:ea typeface="HGP創英角ｺﾞｼｯｸUB" pitchFamily="50" charset="-128"/>
                <a:cs typeface="HGP創英角ｺﾞｼｯｸUB" pitchFamily="50" charset="-128"/>
              </a:defRPr>
            </a:lvl4pPr>
            <a:lvl5pPr>
              <a:defRPr sz="3033">
                <a:solidFill>
                  <a:srgbClr val="4087C8"/>
                </a:solidFill>
                <a:latin typeface="HGP創英角ｺﾞｼｯｸUB" pitchFamily="50" charset="-128"/>
                <a:ea typeface="HGP創英角ｺﾞｼｯｸUB" pitchFamily="50" charset="-128"/>
                <a:cs typeface="HGP創英角ｺﾞｼｯｸUB" pitchFamily="50" charset="-128"/>
              </a:defRPr>
            </a:lvl5pPr>
            <a:lvl6pPr marL="495285"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6pPr>
            <a:lvl7pPr marL="990570"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7pPr>
            <a:lvl8pPr marL="1485854"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8pPr>
            <a:lvl9pPr marL="1981139"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9p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基準日の位置座標「国家座標」</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～我が国の地図は国家座標で</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表示～</a:t>
            </a:r>
          </a:p>
        </p:txBody>
      </p:sp>
      <p:sp>
        <p:nvSpPr>
          <p:cNvPr id="7" name="テキスト ボックス 6"/>
          <p:cNvSpPr txBox="1"/>
          <p:nvPr/>
        </p:nvSpPr>
        <p:spPr>
          <a:xfrm>
            <a:off x="828731" y="6519446"/>
            <a:ext cx="2999539" cy="338554"/>
          </a:xfrm>
          <a:prstGeom prst="rect">
            <a:avLst/>
          </a:prstGeom>
          <a:noFill/>
        </p:spPr>
        <p:txBody>
          <a:bodyPr wrap="none" rtlCol="0">
            <a:spAutoFit/>
          </a:bodyPr>
          <a:lstStyle/>
          <a:p>
            <a:pPr fontAlgn="base">
              <a:spcBef>
                <a:spcPct val="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・平常時でも年最大</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10cm</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移動</a:t>
            </a:r>
          </a:p>
        </p:txBody>
      </p:sp>
      <p:grpSp>
        <p:nvGrpSpPr>
          <p:cNvPr id="16" name="グループ化 15"/>
          <p:cNvGrpSpPr>
            <a:grpSpLocks noChangeAspect="1"/>
          </p:cNvGrpSpPr>
          <p:nvPr/>
        </p:nvGrpSpPr>
        <p:grpSpPr>
          <a:xfrm>
            <a:off x="681697" y="1772837"/>
            <a:ext cx="3293607" cy="1908933"/>
            <a:chOff x="1177594" y="1268760"/>
            <a:chExt cx="2389448" cy="1384893"/>
          </a:xfrm>
        </p:grpSpPr>
        <p:pic>
          <p:nvPicPr>
            <p:cNvPr id="17" name="図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77594" y="1268760"/>
              <a:ext cx="2389448" cy="1384893"/>
            </a:xfrm>
            <a:prstGeom prst="rect">
              <a:avLst/>
            </a:prstGeom>
          </p:spPr>
        </p:pic>
        <p:sp>
          <p:nvSpPr>
            <p:cNvPr id="18" name="テキスト ボックス 17"/>
            <p:cNvSpPr txBox="1"/>
            <p:nvPr/>
          </p:nvSpPr>
          <p:spPr>
            <a:xfrm rot="21396136">
              <a:off x="2470930" y="2150923"/>
              <a:ext cx="828000" cy="186753"/>
            </a:xfrm>
            <a:prstGeom prst="rect">
              <a:avLst/>
            </a:prstGeom>
            <a:solidFill>
              <a:schemeClr val="accent2">
                <a:lumMod val="50000"/>
              </a:schemeClr>
            </a:solidFill>
          </p:spPr>
          <p:txBody>
            <a:bodyPr wrap="square" rtlCol="0" anchor="ctr" anchorCtr="1">
              <a:spAutoFit/>
            </a:bodyPr>
            <a:lstStyle/>
            <a:p>
              <a:pPr algn="ctr" fontAlgn="base">
                <a:spcBef>
                  <a:spcPct val="0"/>
                </a:spcBef>
                <a:spcAft>
                  <a:spcPct val="0"/>
                </a:spcAft>
              </a:pPr>
              <a:r>
                <a:rPr lang="ja-JP" altLang="en-US" sz="900" dirty="0">
                  <a:solidFill>
                    <a:srgbClr val="FFFFFF"/>
                  </a:solidFill>
                </a:rPr>
                <a:t>プレート運動</a:t>
              </a:r>
            </a:p>
          </p:txBody>
        </p:sp>
      </p:grpSp>
      <p:sp>
        <p:nvSpPr>
          <p:cNvPr id="20" name="右矢印 19"/>
          <p:cNvSpPr/>
          <p:nvPr/>
        </p:nvSpPr>
        <p:spPr>
          <a:xfrm rot="5400000">
            <a:off x="2158024" y="3645538"/>
            <a:ext cx="340952" cy="79705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931">
              <a:solidFill>
                <a:prstClr val="white"/>
              </a:solidFill>
            </a:endParaRPr>
          </a:p>
        </p:txBody>
      </p:sp>
      <p:sp>
        <p:nvSpPr>
          <p:cNvPr id="21" name="Rectangle 587"/>
          <p:cNvSpPr>
            <a:spLocks noChangeArrowheads="1"/>
          </p:cNvSpPr>
          <p:nvPr/>
        </p:nvSpPr>
        <p:spPr bwMode="auto">
          <a:xfrm>
            <a:off x="165534" y="5984727"/>
            <a:ext cx="4325933" cy="523220"/>
          </a:xfrm>
          <a:prstGeom prst="rect">
            <a:avLst/>
          </a:prstGeom>
          <a:gradFill rotWithShape="1">
            <a:gsLst>
              <a:gs pos="100000">
                <a:schemeClr val="accent1">
                  <a:lumMod val="60000"/>
                  <a:lumOff val="40000"/>
                </a:schemeClr>
              </a:gs>
              <a:gs pos="0">
                <a:schemeClr val="bg1">
                  <a:alpha val="82999"/>
                </a:schemeClr>
              </a:gs>
            </a:gsLst>
            <a:lin ang="5400000" scaled="1"/>
          </a:gradFill>
          <a:ln>
            <a:noFill/>
          </a:ln>
          <a:extLst/>
        </p:spPr>
        <p:txBody>
          <a:bodyPr wrap="square" anchor="ctr">
            <a:spAutoFit/>
          </a:bodyPr>
          <a:lstStyle>
            <a:lvl1pPr>
              <a:spcBef>
                <a:spcPct val="20000"/>
              </a:spcBef>
              <a:buChar char="•"/>
              <a:defRPr kumimoji="1" sz="10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8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7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6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6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6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6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6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61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地殻変動により大地は常に動いています。</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などによる衛星測位の位置が地図と合わない可能性が。</a:t>
            </a:r>
          </a:p>
        </p:txBody>
      </p:sp>
      <p:sp>
        <p:nvSpPr>
          <p:cNvPr id="22" name="正方形/長方形 21"/>
          <p:cNvSpPr/>
          <p:nvPr/>
        </p:nvSpPr>
        <p:spPr>
          <a:xfrm>
            <a:off x="74815" y="806722"/>
            <a:ext cx="8981897" cy="651781"/>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300"/>
              </a:spcAft>
            </a:pP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による位置を</a:t>
            </a:r>
            <a:r>
              <a:rPr lang="ja-JP" altLang="en-US"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基準日時点の地図（国家座標）に合わせる</a:t>
            </a: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ことで、いつでも安心して位置情報サービスを提供できるように。</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5330576" y="2885409"/>
            <a:ext cx="813733" cy="698536"/>
            <a:chOff x="5042774" y="2527956"/>
            <a:chExt cx="813733" cy="698536"/>
          </a:xfrm>
        </p:grpSpPr>
        <p:grpSp>
          <p:nvGrpSpPr>
            <p:cNvPr id="36" name="図形グループ 89"/>
            <p:cNvGrpSpPr/>
            <p:nvPr/>
          </p:nvGrpSpPr>
          <p:grpSpPr>
            <a:xfrm>
              <a:off x="5042774" y="2527956"/>
              <a:ext cx="813733" cy="147690"/>
              <a:chOff x="2375494" y="1028107"/>
              <a:chExt cx="2577906" cy="449546"/>
            </a:xfrm>
            <a:solidFill>
              <a:srgbClr val="FF0000"/>
            </a:solidFill>
          </p:grpSpPr>
          <p:grpSp>
            <p:nvGrpSpPr>
              <p:cNvPr id="38" name="図形グループ 91"/>
              <p:cNvGrpSpPr/>
              <p:nvPr/>
            </p:nvGrpSpPr>
            <p:grpSpPr>
              <a:xfrm rot="686099">
                <a:off x="3725719" y="1028107"/>
                <a:ext cx="640744" cy="115949"/>
                <a:chOff x="6952547" y="1712035"/>
                <a:chExt cx="640744" cy="115949"/>
              </a:xfrm>
              <a:grpFill/>
            </p:grpSpPr>
            <p:cxnSp>
              <p:nvCxnSpPr>
                <p:cNvPr id="57" name="直線コネクタ 56"/>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58" name="図形グループ 111"/>
                <p:cNvGrpSpPr/>
                <p:nvPr/>
              </p:nvGrpSpPr>
              <p:grpSpPr>
                <a:xfrm>
                  <a:off x="6952547" y="1712035"/>
                  <a:ext cx="640744" cy="115949"/>
                  <a:chOff x="6952547" y="1712035"/>
                  <a:chExt cx="640744" cy="115949"/>
                </a:xfrm>
                <a:grpFill/>
              </p:grpSpPr>
              <p:sp>
                <p:nvSpPr>
                  <p:cNvPr id="59" name="円/楕円 112"/>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60" name="正方形/長方形 59"/>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61" name="正方形/長方形 60"/>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39" name="図形グループ 92"/>
              <p:cNvGrpSpPr/>
              <p:nvPr/>
            </p:nvGrpSpPr>
            <p:grpSpPr>
              <a:xfrm rot="20186102">
                <a:off x="2375494" y="1292084"/>
                <a:ext cx="640744" cy="115949"/>
                <a:chOff x="6952547" y="1712035"/>
                <a:chExt cx="640744" cy="115949"/>
              </a:xfrm>
              <a:grpFill/>
            </p:grpSpPr>
            <p:cxnSp>
              <p:nvCxnSpPr>
                <p:cNvPr id="52" name="直線コネクタ 51"/>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53" name="図形グループ 106"/>
                <p:cNvGrpSpPr/>
                <p:nvPr/>
              </p:nvGrpSpPr>
              <p:grpSpPr>
                <a:xfrm>
                  <a:off x="6952547" y="1712035"/>
                  <a:ext cx="640744" cy="115949"/>
                  <a:chOff x="6952547" y="1712035"/>
                  <a:chExt cx="640744" cy="115949"/>
                </a:xfrm>
                <a:grpFill/>
              </p:grpSpPr>
              <p:sp>
                <p:nvSpPr>
                  <p:cNvPr id="54" name="円/楕円 107"/>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55" name="正方形/長方形 54"/>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56" name="正方形/長方形 55"/>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40" name="図形グループ 93"/>
              <p:cNvGrpSpPr/>
              <p:nvPr/>
            </p:nvGrpSpPr>
            <p:grpSpPr>
              <a:xfrm>
                <a:off x="3197676" y="1223703"/>
                <a:ext cx="640744" cy="115949"/>
                <a:chOff x="6952547" y="1712035"/>
                <a:chExt cx="640744" cy="115949"/>
              </a:xfrm>
              <a:grpFill/>
            </p:grpSpPr>
            <p:cxnSp>
              <p:nvCxnSpPr>
                <p:cNvPr id="47" name="直線コネクタ 46"/>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48" name="図形グループ 101"/>
                <p:cNvGrpSpPr/>
                <p:nvPr/>
              </p:nvGrpSpPr>
              <p:grpSpPr>
                <a:xfrm>
                  <a:off x="6952547" y="1712035"/>
                  <a:ext cx="640744" cy="115949"/>
                  <a:chOff x="6952547" y="1712035"/>
                  <a:chExt cx="640744" cy="115949"/>
                </a:xfrm>
                <a:grpFill/>
              </p:grpSpPr>
              <p:sp>
                <p:nvSpPr>
                  <p:cNvPr id="49" name="円/楕円 102"/>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50" name="正方形/長方形 49"/>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51" name="正方形/長方形 50"/>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41" name="図形グループ 94"/>
              <p:cNvGrpSpPr/>
              <p:nvPr/>
            </p:nvGrpSpPr>
            <p:grpSpPr>
              <a:xfrm rot="1110681">
                <a:off x="4312656" y="1361704"/>
                <a:ext cx="640744" cy="115949"/>
                <a:chOff x="6952547" y="1712035"/>
                <a:chExt cx="640744" cy="115949"/>
              </a:xfrm>
              <a:grpFill/>
            </p:grpSpPr>
            <p:cxnSp>
              <p:nvCxnSpPr>
                <p:cNvPr id="42" name="直線コネクタ 41"/>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43" name="図形グループ 96"/>
                <p:cNvGrpSpPr/>
                <p:nvPr/>
              </p:nvGrpSpPr>
              <p:grpSpPr>
                <a:xfrm>
                  <a:off x="6952547" y="1712035"/>
                  <a:ext cx="640744" cy="115949"/>
                  <a:chOff x="6952547" y="1712035"/>
                  <a:chExt cx="640744" cy="115949"/>
                </a:xfrm>
                <a:grpFill/>
              </p:grpSpPr>
              <p:sp>
                <p:nvSpPr>
                  <p:cNvPr id="44" name="円/楕円 97"/>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45" name="正方形/長方形 44"/>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46" name="正方形/長方形 45"/>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cxnSp>
          <p:nvCxnSpPr>
            <p:cNvPr id="37" name="AutoShape 35"/>
            <p:cNvCxnSpPr>
              <a:cxnSpLocks noChangeShapeType="1"/>
            </p:cNvCxnSpPr>
            <p:nvPr/>
          </p:nvCxnSpPr>
          <p:spPr bwMode="auto">
            <a:xfrm flipH="1">
              <a:off x="5406352" y="2743090"/>
              <a:ext cx="8664" cy="451724"/>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cxnSp>
          <p:nvCxnSpPr>
            <p:cNvPr id="34" name="AutoShape 35"/>
            <p:cNvCxnSpPr>
              <a:cxnSpLocks noChangeShapeType="1"/>
            </p:cNvCxnSpPr>
            <p:nvPr/>
          </p:nvCxnSpPr>
          <p:spPr bwMode="auto">
            <a:xfrm flipH="1">
              <a:off x="5510233" y="2744764"/>
              <a:ext cx="224012" cy="481728"/>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cxnSp>
          <p:nvCxnSpPr>
            <p:cNvPr id="35" name="AutoShape 35"/>
            <p:cNvCxnSpPr>
              <a:cxnSpLocks noChangeShapeType="1"/>
            </p:cNvCxnSpPr>
            <p:nvPr/>
          </p:nvCxnSpPr>
          <p:spPr bwMode="auto">
            <a:xfrm>
              <a:off x="5161090" y="2743092"/>
              <a:ext cx="161247" cy="468814"/>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grpSp>
      <p:sp>
        <p:nvSpPr>
          <p:cNvPr id="91" name="テキスト ボックス 90"/>
          <p:cNvSpPr txBox="1"/>
          <p:nvPr/>
        </p:nvSpPr>
        <p:spPr>
          <a:xfrm>
            <a:off x="4765980" y="5555130"/>
            <a:ext cx="3773069" cy="503590"/>
          </a:xfrm>
          <a:prstGeom prst="rect">
            <a:avLst/>
          </a:prstGeom>
          <a:solidFill>
            <a:schemeClr val="bg1"/>
          </a:solidFill>
          <a:ln>
            <a:solidFill>
              <a:srgbClr val="FF0000"/>
            </a:solidFill>
          </a:ln>
        </p:spPr>
        <p:txBody>
          <a:bodyPr wrap="square" tIns="72000" bIns="0"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測位結果</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を補正</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地図等に重ねることで、様々な分野でのサービスの高度化につながる</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3" name="グループ化 92"/>
          <p:cNvGrpSpPr/>
          <p:nvPr/>
        </p:nvGrpSpPr>
        <p:grpSpPr>
          <a:xfrm>
            <a:off x="7622744" y="2322530"/>
            <a:ext cx="813733" cy="698536"/>
            <a:chOff x="5042774" y="2527956"/>
            <a:chExt cx="813733" cy="698536"/>
          </a:xfrm>
        </p:grpSpPr>
        <p:grpSp>
          <p:nvGrpSpPr>
            <p:cNvPr id="94" name="図形グループ 89"/>
            <p:cNvGrpSpPr/>
            <p:nvPr/>
          </p:nvGrpSpPr>
          <p:grpSpPr>
            <a:xfrm>
              <a:off x="5042774" y="2527956"/>
              <a:ext cx="813733" cy="147690"/>
              <a:chOff x="2375494" y="1028107"/>
              <a:chExt cx="2577906" cy="449546"/>
            </a:xfrm>
            <a:solidFill>
              <a:srgbClr val="FF0000"/>
            </a:solidFill>
          </p:grpSpPr>
          <p:grpSp>
            <p:nvGrpSpPr>
              <p:cNvPr id="98" name="図形グループ 91"/>
              <p:cNvGrpSpPr/>
              <p:nvPr/>
            </p:nvGrpSpPr>
            <p:grpSpPr>
              <a:xfrm rot="686099">
                <a:off x="3725719" y="1028107"/>
                <a:ext cx="640744" cy="115949"/>
                <a:chOff x="6952547" y="1712035"/>
                <a:chExt cx="640744" cy="115949"/>
              </a:xfrm>
              <a:grpFill/>
            </p:grpSpPr>
            <p:cxnSp>
              <p:nvCxnSpPr>
                <p:cNvPr id="117" name="直線コネクタ 116"/>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118" name="図形グループ 111"/>
                <p:cNvGrpSpPr/>
                <p:nvPr/>
              </p:nvGrpSpPr>
              <p:grpSpPr>
                <a:xfrm>
                  <a:off x="6952547" y="1712035"/>
                  <a:ext cx="640744" cy="115949"/>
                  <a:chOff x="6952547" y="1712035"/>
                  <a:chExt cx="640744" cy="115949"/>
                </a:xfrm>
                <a:grpFill/>
              </p:grpSpPr>
              <p:sp>
                <p:nvSpPr>
                  <p:cNvPr id="119" name="円/楕円 112"/>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20" name="正方形/長方形 119"/>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21" name="正方形/長方形 120"/>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99" name="図形グループ 92"/>
              <p:cNvGrpSpPr/>
              <p:nvPr/>
            </p:nvGrpSpPr>
            <p:grpSpPr>
              <a:xfrm rot="20186102">
                <a:off x="2375494" y="1292084"/>
                <a:ext cx="640744" cy="115949"/>
                <a:chOff x="6952547" y="1712035"/>
                <a:chExt cx="640744" cy="115949"/>
              </a:xfrm>
              <a:grpFill/>
            </p:grpSpPr>
            <p:cxnSp>
              <p:nvCxnSpPr>
                <p:cNvPr id="112" name="直線コネクタ 111"/>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113" name="図形グループ 106"/>
                <p:cNvGrpSpPr/>
                <p:nvPr/>
              </p:nvGrpSpPr>
              <p:grpSpPr>
                <a:xfrm>
                  <a:off x="6952547" y="1712035"/>
                  <a:ext cx="640744" cy="115949"/>
                  <a:chOff x="6952547" y="1712035"/>
                  <a:chExt cx="640744" cy="115949"/>
                </a:xfrm>
                <a:grpFill/>
              </p:grpSpPr>
              <p:sp>
                <p:nvSpPr>
                  <p:cNvPr id="114" name="円/楕円 107"/>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15" name="正方形/長方形 114"/>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16" name="正方形/長方形 115"/>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100" name="図形グループ 93"/>
              <p:cNvGrpSpPr/>
              <p:nvPr/>
            </p:nvGrpSpPr>
            <p:grpSpPr>
              <a:xfrm>
                <a:off x="3197676" y="1223703"/>
                <a:ext cx="640744" cy="115949"/>
                <a:chOff x="6952547" y="1712035"/>
                <a:chExt cx="640744" cy="115949"/>
              </a:xfrm>
              <a:grpFill/>
            </p:grpSpPr>
            <p:cxnSp>
              <p:nvCxnSpPr>
                <p:cNvPr id="107" name="直線コネクタ 106"/>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108" name="図形グループ 101"/>
                <p:cNvGrpSpPr/>
                <p:nvPr/>
              </p:nvGrpSpPr>
              <p:grpSpPr>
                <a:xfrm>
                  <a:off x="6952547" y="1712035"/>
                  <a:ext cx="640744" cy="115949"/>
                  <a:chOff x="6952547" y="1712035"/>
                  <a:chExt cx="640744" cy="115949"/>
                </a:xfrm>
                <a:grpFill/>
              </p:grpSpPr>
              <p:sp>
                <p:nvSpPr>
                  <p:cNvPr id="109" name="円/楕円 102"/>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10" name="正方形/長方形 109"/>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11" name="正方形/長方形 110"/>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nvGrpSpPr>
              <p:cNvPr id="101" name="図形グループ 94"/>
              <p:cNvGrpSpPr/>
              <p:nvPr/>
            </p:nvGrpSpPr>
            <p:grpSpPr>
              <a:xfrm rot="1110681">
                <a:off x="4312656" y="1361704"/>
                <a:ext cx="640744" cy="115949"/>
                <a:chOff x="6952547" y="1712035"/>
                <a:chExt cx="640744" cy="115949"/>
              </a:xfrm>
              <a:grpFill/>
            </p:grpSpPr>
            <p:cxnSp>
              <p:nvCxnSpPr>
                <p:cNvPr id="102" name="直線コネクタ 101"/>
                <p:cNvCxnSpPr/>
                <p:nvPr/>
              </p:nvCxnSpPr>
              <p:spPr>
                <a:xfrm>
                  <a:off x="7188217" y="1770010"/>
                  <a:ext cx="169404" cy="0"/>
                </a:xfrm>
                <a:prstGeom prst="line">
                  <a:avLst/>
                </a:prstGeom>
                <a:grpFill/>
                <a:ln w="6350">
                  <a:solidFill>
                    <a:srgbClr val="004F8A"/>
                  </a:solidFill>
                </a:ln>
              </p:spPr>
              <p:style>
                <a:lnRef idx="1">
                  <a:schemeClr val="accent1"/>
                </a:lnRef>
                <a:fillRef idx="0">
                  <a:schemeClr val="accent1"/>
                </a:fillRef>
                <a:effectRef idx="0">
                  <a:schemeClr val="accent1"/>
                </a:effectRef>
                <a:fontRef idx="minor">
                  <a:schemeClr val="tx1"/>
                </a:fontRef>
              </p:style>
            </p:cxnSp>
            <p:grpSp>
              <p:nvGrpSpPr>
                <p:cNvPr id="103" name="図形グループ 96"/>
                <p:cNvGrpSpPr/>
                <p:nvPr/>
              </p:nvGrpSpPr>
              <p:grpSpPr>
                <a:xfrm>
                  <a:off x="6952547" y="1712035"/>
                  <a:ext cx="640744" cy="115949"/>
                  <a:chOff x="6952547" y="1712035"/>
                  <a:chExt cx="640744" cy="115949"/>
                </a:xfrm>
                <a:grpFill/>
              </p:grpSpPr>
              <p:sp>
                <p:nvSpPr>
                  <p:cNvPr id="104" name="円/楕円 97"/>
                  <p:cNvSpPr/>
                  <p:nvPr/>
                </p:nvSpPr>
                <p:spPr>
                  <a:xfrm>
                    <a:off x="7220032" y="1717123"/>
                    <a:ext cx="105773" cy="105773"/>
                  </a:xfrm>
                  <a:prstGeom prst="ellipse">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05" name="正方形/長方形 104"/>
                  <p:cNvSpPr/>
                  <p:nvPr/>
                </p:nvSpPr>
                <p:spPr>
                  <a:xfrm>
                    <a:off x="7357621"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sp>
                <p:nvSpPr>
                  <p:cNvPr id="106" name="正方形/長方形 105"/>
                  <p:cNvSpPr/>
                  <p:nvPr/>
                </p:nvSpPr>
                <p:spPr>
                  <a:xfrm>
                    <a:off x="6952547" y="1712035"/>
                    <a:ext cx="235670" cy="115949"/>
                  </a:xfrm>
                  <a:prstGeom prst="rect">
                    <a:avLst/>
                  </a:prstGeom>
                  <a:grpFill/>
                  <a:ln w="6350">
                    <a:solidFill>
                      <a:srgbClr val="004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latin typeface="メイリオ"/>
                      <a:ea typeface="メイリオ"/>
                      <a:cs typeface="メイリオ"/>
                    </a:endParaRPr>
                  </a:p>
                </p:txBody>
              </p:sp>
            </p:grpSp>
          </p:grpSp>
        </p:grpSp>
        <p:cxnSp>
          <p:nvCxnSpPr>
            <p:cNvPr id="95" name="AutoShape 35"/>
            <p:cNvCxnSpPr>
              <a:cxnSpLocks noChangeShapeType="1"/>
            </p:cNvCxnSpPr>
            <p:nvPr/>
          </p:nvCxnSpPr>
          <p:spPr bwMode="auto">
            <a:xfrm flipH="1">
              <a:off x="5406352" y="2743090"/>
              <a:ext cx="8664" cy="451724"/>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cxnSp>
          <p:nvCxnSpPr>
            <p:cNvPr id="96" name="AutoShape 35"/>
            <p:cNvCxnSpPr>
              <a:cxnSpLocks noChangeShapeType="1"/>
            </p:cNvCxnSpPr>
            <p:nvPr/>
          </p:nvCxnSpPr>
          <p:spPr bwMode="auto">
            <a:xfrm flipH="1">
              <a:off x="5510233" y="2744764"/>
              <a:ext cx="224012" cy="481728"/>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cxnSp>
          <p:nvCxnSpPr>
            <p:cNvPr id="97" name="AutoShape 35"/>
            <p:cNvCxnSpPr>
              <a:cxnSpLocks noChangeShapeType="1"/>
            </p:cNvCxnSpPr>
            <p:nvPr/>
          </p:nvCxnSpPr>
          <p:spPr bwMode="auto">
            <a:xfrm>
              <a:off x="5161090" y="2743092"/>
              <a:ext cx="161247" cy="468814"/>
            </a:xfrm>
            <a:prstGeom prst="straightConnector1">
              <a:avLst/>
            </a:prstGeom>
            <a:noFill/>
            <a:ln w="12700" cmpd="sng">
              <a:solidFill>
                <a:srgbClr val="C00000"/>
              </a:solidFill>
              <a:prstDash val="sysDash"/>
              <a:round/>
              <a:headEnd type="none"/>
              <a:tailEnd type="arrow" w="med" len="med"/>
            </a:ln>
            <a:extLst>
              <a:ext uri="{909E8E84-426E-40DD-AFC4-6F175D3DCCD1}">
                <a14:hiddenFill xmlns:a14="http://schemas.microsoft.com/office/drawing/2010/main">
                  <a:noFill/>
                </a14:hiddenFill>
              </a:ext>
            </a:extLst>
          </p:spPr>
        </p:cxnSp>
      </p:grpSp>
      <p:sp>
        <p:nvSpPr>
          <p:cNvPr id="122" name="テキスト ボックス 121"/>
          <p:cNvSpPr txBox="1"/>
          <p:nvPr/>
        </p:nvSpPr>
        <p:spPr>
          <a:xfrm>
            <a:off x="5110191" y="1681935"/>
            <a:ext cx="2841777" cy="338554"/>
          </a:xfrm>
          <a:prstGeom prst="rect">
            <a:avLst/>
          </a:prstGeom>
          <a:noFill/>
        </p:spPr>
        <p:txBody>
          <a:bodyPr wrap="square" rtlCol="0">
            <a:spAutoFit/>
          </a:bodyPr>
          <a:lstStyle/>
          <a:p>
            <a:pPr algn="ctr"/>
            <a:r>
              <a:rPr lang="ja-JP" altLang="en-US" sz="1600" b="1" u="sng" dirty="0" smtClean="0">
                <a:solidFill>
                  <a:srgbClr val="004F8A"/>
                </a:solidFill>
                <a:latin typeface="メイリオ" panose="020B0604030504040204" pitchFamily="50" charset="-128"/>
                <a:ea typeface="メイリオ" panose="020B0604030504040204" pitchFamily="50" charset="-128"/>
                <a:cs typeface="メイリオ" panose="020B0604030504040204" pitchFamily="50" charset="-128"/>
              </a:rPr>
              <a:t>既存の地図との重ね合わせ</a:t>
            </a:r>
            <a:endParaRPr lang="ja-JP" altLang="en-US" sz="1600" b="1" u="sng" dirty="0">
              <a:solidFill>
                <a:srgbClr val="004F8A"/>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 name="図 8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4703" y="4345377"/>
            <a:ext cx="3500601" cy="1409264"/>
          </a:xfrm>
          <a:prstGeom prst="rect">
            <a:avLst/>
          </a:prstGeom>
        </p:spPr>
      </p:pic>
      <p:grpSp>
        <p:nvGrpSpPr>
          <p:cNvPr id="87" name="グループ化 86"/>
          <p:cNvGrpSpPr/>
          <p:nvPr/>
        </p:nvGrpSpPr>
        <p:grpSpPr>
          <a:xfrm>
            <a:off x="7594500" y="3222380"/>
            <a:ext cx="303630" cy="542442"/>
            <a:chOff x="5775323" y="5572382"/>
            <a:chExt cx="404307" cy="602991"/>
          </a:xfrm>
        </p:grpSpPr>
        <p:pic>
          <p:nvPicPr>
            <p:cNvPr id="88" name="Picture 3" descr="17スマート農業用農機2.ai"/>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75323" y="5686423"/>
              <a:ext cx="40430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4" descr="17スマート農業用農機3.ai"/>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07881" y="5572382"/>
              <a:ext cx="149671" cy="1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 name="図 8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02586" y="3778126"/>
            <a:ext cx="291257" cy="270987"/>
          </a:xfrm>
          <a:prstGeom prst="rect">
            <a:avLst/>
          </a:prstGeom>
        </p:spPr>
      </p:pic>
      <p:grpSp>
        <p:nvGrpSpPr>
          <p:cNvPr id="3" name="グループ化 2"/>
          <p:cNvGrpSpPr/>
          <p:nvPr/>
        </p:nvGrpSpPr>
        <p:grpSpPr>
          <a:xfrm>
            <a:off x="7822809" y="3080234"/>
            <a:ext cx="303630" cy="542442"/>
            <a:chOff x="5775325" y="5572382"/>
            <a:chExt cx="404307" cy="602993"/>
          </a:xfrm>
        </p:grpSpPr>
        <p:pic>
          <p:nvPicPr>
            <p:cNvPr id="81" name="Picture 3" descr="17スマート農業用農機2.ai"/>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775325" y="5686425"/>
              <a:ext cx="40430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4" descr="17スマート農業用農機3.ai"/>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07881" y="5572382"/>
              <a:ext cx="149671" cy="1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図 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34702" y="3658551"/>
            <a:ext cx="291257" cy="270987"/>
          </a:xfrm>
          <a:prstGeom prst="rect">
            <a:avLst/>
          </a:prstGeom>
        </p:spPr>
      </p:pic>
      <p:pic>
        <p:nvPicPr>
          <p:cNvPr id="92" name="図 91"/>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31990" y="4817745"/>
            <a:ext cx="602180" cy="311154"/>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35190" y="4664075"/>
            <a:ext cx="602180" cy="311154"/>
          </a:xfrm>
          <a:prstGeom prst="rect">
            <a:avLst/>
          </a:prstGeom>
        </p:spPr>
      </p:pic>
    </p:spTree>
    <p:extLst>
      <p:ext uri="{BB962C8B-B14F-4D97-AF65-F5344CB8AC3E}">
        <p14:creationId xmlns:p14="http://schemas.microsoft.com/office/powerpoint/2010/main" val="291770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524567" y="1635514"/>
            <a:ext cx="5826786" cy="4793002"/>
          </a:xfrm>
          <a:prstGeom prst="rect">
            <a:avLst/>
          </a:prstGeom>
        </p:spPr>
      </p:pic>
      <p:pic>
        <p:nvPicPr>
          <p:cNvPr id="41" name="図 40">
            <a:extLst>
              <a:ext uri="{FF2B5EF4-FFF2-40B4-BE49-F238E27FC236}">
                <a16:creationId xmlns:a16="http://schemas.microsoft.com/office/drawing/2014/main" id="{14FF4CE2-2D12-4BFA-A26F-C4E8EF89382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99920" y="3769243"/>
            <a:ext cx="1996081" cy="1287836"/>
          </a:xfrm>
          <a:prstGeom prst="rect">
            <a:avLst/>
          </a:prstGeom>
        </p:spPr>
      </p:pic>
      <p:sp>
        <p:nvSpPr>
          <p:cNvPr id="57" name="テキスト ボックス 56"/>
          <p:cNvSpPr txBox="1"/>
          <p:nvPr/>
        </p:nvSpPr>
        <p:spPr>
          <a:xfrm>
            <a:off x="2471023" y="3095377"/>
            <a:ext cx="1107996"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電子基準点網</a:t>
            </a:r>
            <a:endParaRPr kumimoji="1" lang="ja-JP" altLang="en-US" sz="1200" b="1" dirty="0">
              <a:solidFill>
                <a:srgbClr val="0000FF"/>
              </a:solidFill>
            </a:endParaRPr>
          </a:p>
        </p:txBody>
      </p:sp>
      <p:pic>
        <p:nvPicPr>
          <p:cNvPr id="60" name="図 59">
            <a:extLst>
              <a:ext uri="{FF2B5EF4-FFF2-40B4-BE49-F238E27FC236}">
                <a16:creationId xmlns:a16="http://schemas.microsoft.com/office/drawing/2014/main" id="{6DB72EC4-9AEE-474F-BE5C-510C36164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71675" y="1959384"/>
            <a:ext cx="2231676" cy="1674094"/>
          </a:xfrm>
          <a:prstGeom prst="rect">
            <a:avLst/>
          </a:prstGeom>
        </p:spPr>
      </p:pic>
      <p:sp>
        <p:nvSpPr>
          <p:cNvPr id="61" name="テキスト ボックス 60"/>
          <p:cNvSpPr txBox="1"/>
          <p:nvPr/>
        </p:nvSpPr>
        <p:spPr>
          <a:xfrm>
            <a:off x="4897476" y="4719716"/>
            <a:ext cx="1612942"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石岡測地観測局</a:t>
            </a:r>
            <a:r>
              <a:rPr kumimoji="1" lang="en-US" altLang="ja-JP" sz="1200" b="1" dirty="0" smtClean="0">
                <a:solidFill>
                  <a:srgbClr val="0000FF"/>
                </a:solidFill>
              </a:rPr>
              <a:t>VLBI</a:t>
            </a:r>
            <a:endParaRPr kumimoji="1" lang="ja-JP" altLang="en-US" sz="1200" b="1" dirty="0">
              <a:solidFill>
                <a:srgbClr val="0000FF"/>
              </a:solidFill>
            </a:endParaRPr>
          </a:p>
        </p:txBody>
      </p:sp>
      <p:pic>
        <p:nvPicPr>
          <p:cNvPr id="62" name="図 6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48974" y="3712846"/>
            <a:ext cx="1754680" cy="2339572"/>
          </a:xfrm>
          <a:prstGeom prst="rect">
            <a:avLst/>
          </a:prstGeom>
        </p:spPr>
      </p:pic>
      <p:sp>
        <p:nvSpPr>
          <p:cNvPr id="64" name="テキスト ボックス 63"/>
          <p:cNvSpPr txBox="1"/>
          <p:nvPr/>
        </p:nvSpPr>
        <p:spPr>
          <a:xfrm>
            <a:off x="6777107" y="3316894"/>
            <a:ext cx="2149948"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日本</a:t>
            </a:r>
            <a:r>
              <a:rPr kumimoji="1" lang="ja-JP" altLang="en-US" sz="1200" b="1" dirty="0">
                <a:solidFill>
                  <a:srgbClr val="0000FF"/>
                </a:solidFill>
              </a:rPr>
              <a:t>水準原点</a:t>
            </a:r>
            <a:r>
              <a:rPr kumimoji="1" lang="ja-JP" altLang="en-US" sz="1200" b="1" dirty="0" smtClean="0">
                <a:solidFill>
                  <a:srgbClr val="0000FF"/>
                </a:solidFill>
              </a:rPr>
              <a:t>と「東京千代田」</a:t>
            </a:r>
            <a:endParaRPr kumimoji="1" lang="ja-JP" altLang="en-US" sz="1200" b="1" dirty="0">
              <a:solidFill>
                <a:srgbClr val="0000FF"/>
              </a:solidFill>
            </a:endParaRPr>
          </a:p>
        </p:txBody>
      </p:sp>
      <p:sp>
        <p:nvSpPr>
          <p:cNvPr id="65" name="テキスト ボックス 64"/>
          <p:cNvSpPr txBox="1"/>
          <p:nvPr/>
        </p:nvSpPr>
        <p:spPr>
          <a:xfrm>
            <a:off x="7507419" y="5739352"/>
            <a:ext cx="1261884"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日本経緯度原点</a:t>
            </a:r>
            <a:endParaRPr kumimoji="1" lang="ja-JP" altLang="en-US" sz="1200" b="1" dirty="0">
              <a:solidFill>
                <a:srgbClr val="0000FF"/>
              </a:solidFill>
            </a:endParaRPr>
          </a:p>
        </p:txBody>
      </p:sp>
      <p:pic>
        <p:nvPicPr>
          <p:cNvPr id="68" name="図 67"/>
          <p:cNvPicPr>
            <a:picLocks noChangeAspect="1"/>
          </p:cNvPicPr>
          <p:nvPr/>
        </p:nvPicPr>
        <p:blipFill>
          <a:blip r:embed="rId7"/>
          <a:stretch>
            <a:fillRect/>
          </a:stretch>
        </p:blipFill>
        <p:spPr>
          <a:xfrm>
            <a:off x="256029" y="3810432"/>
            <a:ext cx="2244332" cy="2037330"/>
          </a:xfrm>
          <a:prstGeom prst="rect">
            <a:avLst/>
          </a:prstGeom>
          <a:ln>
            <a:solidFill>
              <a:schemeClr val="tx1"/>
            </a:solidFill>
          </a:ln>
        </p:spPr>
      </p:pic>
      <p:sp>
        <p:nvSpPr>
          <p:cNvPr id="67" name="テキスト ボックス 66"/>
          <p:cNvSpPr txBox="1"/>
          <p:nvPr/>
        </p:nvSpPr>
        <p:spPr>
          <a:xfrm>
            <a:off x="733688" y="5377103"/>
            <a:ext cx="1107996"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基盤地図情報</a:t>
            </a:r>
            <a:endParaRPr kumimoji="1" lang="ja-JP" altLang="en-US" sz="1200" b="1" dirty="0">
              <a:solidFill>
                <a:srgbClr val="0000FF"/>
              </a:solidFill>
            </a:endParaRPr>
          </a:p>
        </p:txBody>
      </p:sp>
      <p:pic>
        <p:nvPicPr>
          <p:cNvPr id="69" name="Picture 2" descr="http://sokuchi.gsi.go.jp/~soku3/photo/ten/ten.files/IMG_1514.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3771336" y="5082436"/>
            <a:ext cx="1126140" cy="770983"/>
          </a:xfrm>
          <a:prstGeom prst="rect">
            <a:avLst/>
          </a:prstGeom>
          <a:noFill/>
          <a:extLst/>
        </p:spPr>
      </p:pic>
      <p:pic>
        <p:nvPicPr>
          <p:cNvPr id="70" name="図 69"/>
          <p:cNvPicPr>
            <a:picLocks noChangeAspect="1"/>
          </p:cNvPicPr>
          <p:nvPr/>
        </p:nvPicPr>
        <p:blipFill>
          <a:blip r:embed="rId9"/>
          <a:stretch>
            <a:fillRect/>
          </a:stretch>
        </p:blipFill>
        <p:spPr>
          <a:xfrm>
            <a:off x="4985095" y="5099460"/>
            <a:ext cx="1048090" cy="809057"/>
          </a:xfrm>
          <a:prstGeom prst="rect">
            <a:avLst/>
          </a:prstGeom>
        </p:spPr>
      </p:pic>
      <p:sp>
        <p:nvSpPr>
          <p:cNvPr id="71" name="テキスト ボックス 70"/>
          <p:cNvSpPr txBox="1"/>
          <p:nvPr/>
        </p:nvSpPr>
        <p:spPr>
          <a:xfrm>
            <a:off x="3956383" y="5901167"/>
            <a:ext cx="646331"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水準点</a:t>
            </a:r>
            <a:endParaRPr kumimoji="1" lang="ja-JP" altLang="en-US" sz="1200" b="1" dirty="0">
              <a:solidFill>
                <a:srgbClr val="0000FF"/>
              </a:solidFill>
            </a:endParaRPr>
          </a:p>
        </p:txBody>
      </p:sp>
      <p:sp>
        <p:nvSpPr>
          <p:cNvPr id="72" name="テキスト ボックス 71"/>
          <p:cNvSpPr txBox="1"/>
          <p:nvPr/>
        </p:nvSpPr>
        <p:spPr>
          <a:xfrm>
            <a:off x="4964900" y="5877852"/>
            <a:ext cx="1508746"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三角点と</a:t>
            </a:r>
            <a:r>
              <a:rPr kumimoji="1" lang="en-US" altLang="ja-JP" sz="1200" b="1" dirty="0" smtClean="0">
                <a:solidFill>
                  <a:srgbClr val="0000FF"/>
                </a:solidFill>
              </a:rPr>
              <a:t>GNSS</a:t>
            </a:r>
            <a:r>
              <a:rPr kumimoji="1" lang="ja-JP" altLang="en-US" sz="1200" b="1" dirty="0" smtClean="0">
                <a:solidFill>
                  <a:srgbClr val="0000FF"/>
                </a:solidFill>
              </a:rPr>
              <a:t>測量</a:t>
            </a:r>
            <a:endParaRPr kumimoji="1" lang="ja-JP" altLang="en-US" sz="1200" b="1" dirty="0">
              <a:solidFill>
                <a:srgbClr val="0000FF"/>
              </a:solidFill>
            </a:endParaRPr>
          </a:p>
        </p:txBody>
      </p:sp>
      <p:pic>
        <p:nvPicPr>
          <p:cNvPr id="73" name="図 7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47263" y="1739425"/>
            <a:ext cx="1589121" cy="1113647"/>
          </a:xfrm>
          <a:prstGeom prst="rect">
            <a:avLst/>
          </a:prstGeom>
        </p:spPr>
      </p:pic>
      <p:sp>
        <p:nvSpPr>
          <p:cNvPr id="74" name="テキスト ボックス 73"/>
          <p:cNvSpPr txBox="1"/>
          <p:nvPr/>
        </p:nvSpPr>
        <p:spPr>
          <a:xfrm>
            <a:off x="3883962" y="2547559"/>
            <a:ext cx="1107996"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平面直角座標</a:t>
            </a:r>
            <a:endParaRPr kumimoji="1" lang="ja-JP" altLang="en-US" sz="1200" b="1" dirty="0">
              <a:solidFill>
                <a:srgbClr val="0000FF"/>
              </a:solidFill>
            </a:endParaRPr>
          </a:p>
        </p:txBody>
      </p:sp>
      <p:pic>
        <p:nvPicPr>
          <p:cNvPr id="40" name="図 3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22552" y="3223816"/>
            <a:ext cx="262618" cy="647321"/>
          </a:xfrm>
          <a:prstGeom prst="rect">
            <a:avLst/>
          </a:prstGeom>
          <a:effectLst>
            <a:outerShdw blurRad="50800" dist="38100" dir="2700000" algn="tl" rotWithShape="0">
              <a:prstClr val="black">
                <a:alpha val="40000"/>
              </a:prstClr>
            </a:outerShdw>
          </a:effectLst>
        </p:spPr>
      </p:pic>
      <p:pic>
        <p:nvPicPr>
          <p:cNvPr id="44" name="図 4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90063" y="4491552"/>
            <a:ext cx="262618" cy="647321"/>
          </a:xfrm>
          <a:prstGeom prst="rect">
            <a:avLst/>
          </a:prstGeom>
          <a:effectLst>
            <a:outerShdw blurRad="50800" dist="38100" dir="2700000" algn="tl" rotWithShape="0">
              <a:prstClr val="black">
                <a:alpha val="40000"/>
              </a:prstClr>
            </a:outerShdw>
          </a:effectLst>
        </p:spPr>
      </p:pic>
      <p:pic>
        <p:nvPicPr>
          <p:cNvPr id="45" name="図 4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9280" y="5015710"/>
            <a:ext cx="262618" cy="647321"/>
          </a:xfrm>
          <a:prstGeom prst="rect">
            <a:avLst/>
          </a:prstGeom>
          <a:effectLst>
            <a:outerShdw blurRad="50800" dist="38100" dir="2700000" algn="tl" rotWithShape="0">
              <a:prstClr val="black">
                <a:alpha val="40000"/>
              </a:prstClr>
            </a:outerShdw>
          </a:effectLst>
        </p:spPr>
      </p:pic>
      <p:pic>
        <p:nvPicPr>
          <p:cNvPr id="46" name="図 4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11479" y="5478852"/>
            <a:ext cx="262618" cy="647321"/>
          </a:xfrm>
          <a:prstGeom prst="rect">
            <a:avLst/>
          </a:prstGeom>
          <a:effectLst>
            <a:outerShdw blurRad="50800" dist="38100" dir="2700000" algn="tl" rotWithShape="0">
              <a:prstClr val="black">
                <a:alpha val="40000"/>
              </a:prstClr>
            </a:outerShdw>
          </a:effectLst>
        </p:spPr>
      </p:pic>
      <p:pic>
        <p:nvPicPr>
          <p:cNvPr id="47" name="図 4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94294" y="3654641"/>
            <a:ext cx="262618" cy="647321"/>
          </a:xfrm>
          <a:prstGeom prst="rect">
            <a:avLst/>
          </a:prstGeom>
          <a:effectLst>
            <a:outerShdw blurRad="50800" dist="38100" dir="2700000" algn="tl" rotWithShape="0">
              <a:prstClr val="black">
                <a:alpha val="40000"/>
              </a:prstClr>
            </a:outerShdw>
          </a:effectLst>
        </p:spPr>
      </p:pic>
      <p:pic>
        <p:nvPicPr>
          <p:cNvPr id="48" name="図 4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30017" y="3220641"/>
            <a:ext cx="262618" cy="647321"/>
          </a:xfrm>
          <a:prstGeom prst="rect">
            <a:avLst/>
          </a:prstGeom>
          <a:effectLst>
            <a:outerShdw blurRad="50800" dist="38100" dir="2700000" algn="tl" rotWithShape="0">
              <a:prstClr val="black">
                <a:alpha val="40000"/>
              </a:prstClr>
            </a:outerShdw>
          </a:effectLst>
        </p:spPr>
      </p:pic>
      <p:pic>
        <p:nvPicPr>
          <p:cNvPr id="50" name="図 4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99914" y="3006532"/>
            <a:ext cx="262618" cy="647321"/>
          </a:xfrm>
          <a:prstGeom prst="rect">
            <a:avLst/>
          </a:prstGeom>
          <a:effectLst>
            <a:outerShdw blurRad="50800" dist="38100" dir="2700000" algn="tl" rotWithShape="0">
              <a:prstClr val="black">
                <a:alpha val="40000"/>
              </a:prstClr>
            </a:outerShdw>
          </a:effectLst>
        </p:spPr>
      </p:pic>
      <p:pic>
        <p:nvPicPr>
          <p:cNvPr id="51" name="図 5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71106" y="2789250"/>
            <a:ext cx="262618" cy="647321"/>
          </a:xfrm>
          <a:prstGeom prst="rect">
            <a:avLst/>
          </a:prstGeom>
          <a:effectLst>
            <a:outerShdw blurRad="50800" dist="38100" dir="2700000" algn="tl" rotWithShape="0">
              <a:prstClr val="black">
                <a:alpha val="40000"/>
              </a:prstClr>
            </a:outerShdw>
          </a:effectLst>
        </p:spPr>
      </p:pic>
      <p:pic>
        <p:nvPicPr>
          <p:cNvPr id="53" name="図 5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60405" y="2354683"/>
            <a:ext cx="262618" cy="647321"/>
          </a:xfrm>
          <a:prstGeom prst="rect">
            <a:avLst/>
          </a:prstGeom>
          <a:effectLst>
            <a:outerShdw blurRad="50800" dist="38100" dir="2700000" algn="tl" rotWithShape="0">
              <a:prstClr val="black">
                <a:alpha val="40000"/>
              </a:prstClr>
            </a:outerShdw>
          </a:effectLst>
        </p:spPr>
      </p:pic>
      <p:pic>
        <p:nvPicPr>
          <p:cNvPr id="54" name="図 5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13903" y="2734929"/>
            <a:ext cx="262618" cy="647321"/>
          </a:xfrm>
          <a:prstGeom prst="rect">
            <a:avLst/>
          </a:prstGeom>
          <a:effectLst>
            <a:outerShdw blurRad="50800" dist="38100" dir="2700000" algn="tl" rotWithShape="0">
              <a:prstClr val="black">
                <a:alpha val="40000"/>
              </a:prstClr>
            </a:outerShdw>
          </a:effectLst>
        </p:spPr>
      </p:pic>
      <p:pic>
        <p:nvPicPr>
          <p:cNvPr id="55" name="図 5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931597" y="2119765"/>
            <a:ext cx="262618" cy="647321"/>
          </a:xfrm>
          <a:prstGeom prst="rect">
            <a:avLst/>
          </a:prstGeom>
          <a:effectLst>
            <a:outerShdw blurRad="50800" dist="38100" dir="2700000" algn="tl" rotWithShape="0">
              <a:prstClr val="black">
                <a:alpha val="40000"/>
              </a:prstClr>
            </a:outerShdw>
          </a:effectLst>
        </p:spPr>
      </p:pic>
      <p:pic>
        <p:nvPicPr>
          <p:cNvPr id="56" name="図 5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9581" y="1585139"/>
            <a:ext cx="262618" cy="647321"/>
          </a:xfrm>
          <a:prstGeom prst="rect">
            <a:avLst/>
          </a:prstGeom>
          <a:effectLst>
            <a:outerShdw blurRad="50800" dist="38100" dir="2700000" algn="tl" rotWithShape="0">
              <a:prstClr val="black">
                <a:alpha val="40000"/>
              </a:prstClr>
            </a:outerShdw>
          </a:effectLst>
        </p:spPr>
      </p:pic>
      <p:pic>
        <p:nvPicPr>
          <p:cNvPr id="49" name="図 4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88743" y="2751150"/>
            <a:ext cx="262618" cy="647321"/>
          </a:xfrm>
          <a:prstGeom prst="rect">
            <a:avLst/>
          </a:prstGeom>
          <a:effectLst>
            <a:outerShdw blurRad="50800" dist="38100" dir="2700000" algn="tl" rotWithShape="0">
              <a:prstClr val="black">
                <a:alpha val="40000"/>
              </a:prstClr>
            </a:outerShdw>
          </a:effectLst>
        </p:spPr>
      </p:pic>
      <p:sp>
        <p:nvSpPr>
          <p:cNvPr id="39" name="タイトル 1">
            <a:extLst>
              <a:ext uri="{FF2B5EF4-FFF2-40B4-BE49-F238E27FC236}">
                <a16:creationId xmlns:a16="http://schemas.microsoft.com/office/drawing/2014/main" id="{A2AB9AA1-587A-43F0-9C2A-82173E074F0C}"/>
              </a:ext>
            </a:extLst>
          </p:cNvPr>
          <p:cNvSpPr txBox="1">
            <a:spLocks/>
          </p:cNvSpPr>
          <p:nvPr/>
        </p:nvSpPr>
        <p:spPr>
          <a:xfrm>
            <a:off x="-4157" y="116632"/>
            <a:ext cx="7077808" cy="439615"/>
          </a:xfrm>
          <a:prstGeom prst="rect">
            <a:avLst/>
          </a:prstGeom>
          <a:noFill/>
          <a:ln w="9525">
            <a:noFill/>
            <a:miter lim="800000"/>
            <a:headEnd/>
            <a:tailEnd/>
          </a:ln>
        </p:spPr>
        <p:txBody>
          <a:bodyPr vert="horz" wrap="square" lIns="82641" tIns="41321" rIns="82641" bIns="41321" numCol="1" anchor="ctr" anchorCtr="0" compatLnSpc="1">
            <a:prstTxWarp prst="textNoShape">
              <a:avLst/>
            </a:prstTxWarp>
          </a:bodyPr>
          <a:lstStyle>
            <a:defPPr>
              <a:defRPr lang="ja-JP"/>
            </a:defPPr>
            <a:lvl1pPr>
              <a:defRPr sz="28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3033">
                <a:solidFill>
                  <a:srgbClr val="4087C8"/>
                </a:solidFill>
                <a:latin typeface="HGP創英角ｺﾞｼｯｸUB" pitchFamily="50" charset="-128"/>
                <a:ea typeface="HGP創英角ｺﾞｼｯｸUB" pitchFamily="50" charset="-128"/>
                <a:cs typeface="HGP創英角ｺﾞｼｯｸUB" pitchFamily="50" charset="-128"/>
              </a:defRPr>
            </a:lvl2pPr>
            <a:lvl3pPr>
              <a:defRPr sz="3033">
                <a:solidFill>
                  <a:srgbClr val="4087C8"/>
                </a:solidFill>
                <a:latin typeface="HGP創英角ｺﾞｼｯｸUB" pitchFamily="50" charset="-128"/>
                <a:ea typeface="HGP創英角ｺﾞｼｯｸUB" pitchFamily="50" charset="-128"/>
                <a:cs typeface="HGP創英角ｺﾞｼｯｸUB" pitchFamily="50" charset="-128"/>
              </a:defRPr>
            </a:lvl3pPr>
            <a:lvl4pPr>
              <a:defRPr sz="3033">
                <a:solidFill>
                  <a:srgbClr val="4087C8"/>
                </a:solidFill>
                <a:latin typeface="HGP創英角ｺﾞｼｯｸUB" pitchFamily="50" charset="-128"/>
                <a:ea typeface="HGP創英角ｺﾞｼｯｸUB" pitchFamily="50" charset="-128"/>
                <a:cs typeface="HGP創英角ｺﾞｼｯｸUB" pitchFamily="50" charset="-128"/>
              </a:defRPr>
            </a:lvl4pPr>
            <a:lvl5pPr>
              <a:defRPr sz="3033">
                <a:solidFill>
                  <a:srgbClr val="4087C8"/>
                </a:solidFill>
                <a:latin typeface="HGP創英角ｺﾞｼｯｸUB" pitchFamily="50" charset="-128"/>
                <a:ea typeface="HGP創英角ｺﾞｼｯｸUB" pitchFamily="50" charset="-128"/>
                <a:cs typeface="HGP創英角ｺﾞｼｯｸUB" pitchFamily="50" charset="-128"/>
              </a:defRPr>
            </a:lvl5pPr>
            <a:lvl6pPr marL="495285"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6pPr>
            <a:lvl7pPr marL="990570"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7pPr>
            <a:lvl8pPr marL="1485854"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8pPr>
            <a:lvl9pPr marL="1981139"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9p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日本の国家座標を支える社会インフラ</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4815" y="806722"/>
            <a:ext cx="8981897" cy="531627"/>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30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信頼性の高い測量・測位環境を確保するための日本の国家座標</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04D7ECC-B64B-436B-91C0-842ECBED8C93}" type="slidenum">
              <a:rPr lang="en-US" altLang="ja-JP" smtClean="0">
                <a:solidFill>
                  <a:srgbClr val="000000"/>
                </a:solidFill>
              </a:rPr>
              <a:pPr/>
              <a:t>4</a:t>
            </a:fld>
            <a:endParaRPr lang="en-US" altLang="ja-JP">
              <a:solidFill>
                <a:srgbClr val="000000"/>
              </a:solidFill>
            </a:endParaRP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94309" y="1760220"/>
            <a:ext cx="2204085" cy="1783080"/>
          </a:xfrm>
          <a:prstGeom prst="rect">
            <a:avLst/>
          </a:prstGeom>
          <a:ln>
            <a:solidFill>
              <a:schemeClr val="tx1"/>
            </a:solidFill>
          </a:ln>
        </p:spPr>
      </p:pic>
      <p:sp>
        <p:nvSpPr>
          <p:cNvPr id="59" name="テキスト ボックス 58"/>
          <p:cNvSpPr txBox="1"/>
          <p:nvPr/>
        </p:nvSpPr>
        <p:spPr>
          <a:xfrm>
            <a:off x="613022" y="3195548"/>
            <a:ext cx="1261884"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defTabSz="914400" fontAlgn="base">
              <a:spcBef>
                <a:spcPct val="0"/>
              </a:spcBef>
              <a:spcAft>
                <a:spcPct val="0"/>
              </a:spcAft>
            </a:pPr>
            <a:r>
              <a:rPr kumimoji="1" lang="ja-JP" altLang="en-US" sz="1200" b="1" dirty="0" smtClean="0">
                <a:solidFill>
                  <a:srgbClr val="0000FF"/>
                </a:solidFill>
              </a:rPr>
              <a:t>電子国土基本図</a:t>
            </a:r>
            <a:endParaRPr kumimoji="1" lang="ja-JP" altLang="en-US" sz="1200" b="1" dirty="0">
              <a:solidFill>
                <a:srgbClr val="0000FF"/>
              </a:solidFill>
            </a:endParaRPr>
          </a:p>
        </p:txBody>
      </p:sp>
      <p:pic>
        <p:nvPicPr>
          <p:cNvPr id="5" name="図 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2468880" y="1748986"/>
            <a:ext cx="1147156" cy="1326248"/>
          </a:xfrm>
          <a:prstGeom prst="rect">
            <a:avLst/>
          </a:prstGeom>
        </p:spPr>
      </p:pic>
    </p:spTree>
    <p:extLst>
      <p:ext uri="{BB962C8B-B14F-4D97-AF65-F5344CB8AC3E}">
        <p14:creationId xmlns:p14="http://schemas.microsoft.com/office/powerpoint/2010/main" val="198537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図 117"/>
          <p:cNvPicPr>
            <a:picLocks noChangeAspect="1"/>
          </p:cNvPicPr>
          <p:nvPr/>
        </p:nvPicPr>
        <p:blipFill>
          <a:blip r:embed="rId3"/>
          <a:stretch>
            <a:fillRect/>
          </a:stretch>
        </p:blipFill>
        <p:spPr>
          <a:xfrm>
            <a:off x="7169216" y="5884876"/>
            <a:ext cx="1177209" cy="671990"/>
          </a:xfrm>
          <a:prstGeom prst="rect">
            <a:avLst/>
          </a:prstGeom>
        </p:spPr>
      </p:pic>
      <p:pic>
        <p:nvPicPr>
          <p:cNvPr id="116" name="図 115"/>
          <p:cNvPicPr>
            <a:picLocks noChangeAspect="1"/>
          </p:cNvPicPr>
          <p:nvPr/>
        </p:nvPicPr>
        <p:blipFill>
          <a:blip r:embed="rId3"/>
          <a:stretch>
            <a:fillRect/>
          </a:stretch>
        </p:blipFill>
        <p:spPr>
          <a:xfrm>
            <a:off x="5155315" y="5840587"/>
            <a:ext cx="1177209" cy="671990"/>
          </a:xfrm>
          <a:prstGeom prst="rect">
            <a:avLst/>
          </a:prstGeom>
        </p:spPr>
      </p:pic>
      <p:sp>
        <p:nvSpPr>
          <p:cNvPr id="7" name="角丸四角形 6"/>
          <p:cNvSpPr/>
          <p:nvPr/>
        </p:nvSpPr>
        <p:spPr>
          <a:xfrm>
            <a:off x="229935" y="1988288"/>
            <a:ext cx="2044294" cy="2041503"/>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37039F2-C01C-4311-96CF-779E66FD4F73}" type="slidenum">
              <a:rPr lang="en-US" altLang="ja-JP" smtClean="0"/>
              <a:pPr/>
              <a:t>5</a:t>
            </a:fld>
            <a:endParaRPr lang="en-US" altLang="ja-JP" dirty="0"/>
          </a:p>
        </p:txBody>
      </p:sp>
      <p:sp>
        <p:nvSpPr>
          <p:cNvPr id="5" name="タイトル 1">
            <a:extLst>
              <a:ext uri="{FF2B5EF4-FFF2-40B4-BE49-F238E27FC236}">
                <a16:creationId xmlns:a16="http://schemas.microsoft.com/office/drawing/2014/main" id="{A2AB9AA1-587A-43F0-9C2A-82173E074F0C}"/>
              </a:ext>
            </a:extLst>
          </p:cNvPr>
          <p:cNvSpPr txBox="1">
            <a:spLocks/>
          </p:cNvSpPr>
          <p:nvPr/>
        </p:nvSpPr>
        <p:spPr>
          <a:xfrm>
            <a:off x="-4157" y="116632"/>
            <a:ext cx="7077808" cy="439615"/>
          </a:xfrm>
          <a:prstGeom prst="rect">
            <a:avLst/>
          </a:prstGeom>
          <a:noFill/>
          <a:ln w="9525">
            <a:noFill/>
            <a:miter lim="800000"/>
            <a:headEnd/>
            <a:tailEnd/>
          </a:ln>
        </p:spPr>
        <p:txBody>
          <a:bodyPr vert="horz" wrap="square" lIns="82641" tIns="41321" rIns="82641" bIns="41321" numCol="1" anchor="ctr" anchorCtr="0" compatLnSpc="1">
            <a:prstTxWarp prst="textNoShape">
              <a:avLst/>
            </a:prstTxWarp>
          </a:bodyPr>
          <a:lstStyle>
            <a:defPPr>
              <a:defRPr lang="ja-JP"/>
            </a:defPPr>
            <a:lvl1pPr>
              <a:defRPr sz="28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3033">
                <a:solidFill>
                  <a:srgbClr val="4087C8"/>
                </a:solidFill>
                <a:latin typeface="HGP創英角ｺﾞｼｯｸUB" pitchFamily="50" charset="-128"/>
                <a:ea typeface="HGP創英角ｺﾞｼｯｸUB" pitchFamily="50" charset="-128"/>
                <a:cs typeface="HGP創英角ｺﾞｼｯｸUB" pitchFamily="50" charset="-128"/>
              </a:defRPr>
            </a:lvl2pPr>
            <a:lvl3pPr>
              <a:defRPr sz="3033">
                <a:solidFill>
                  <a:srgbClr val="4087C8"/>
                </a:solidFill>
                <a:latin typeface="HGP創英角ｺﾞｼｯｸUB" pitchFamily="50" charset="-128"/>
                <a:ea typeface="HGP創英角ｺﾞｼｯｸUB" pitchFamily="50" charset="-128"/>
                <a:cs typeface="HGP創英角ｺﾞｼｯｸUB" pitchFamily="50" charset="-128"/>
              </a:defRPr>
            </a:lvl3pPr>
            <a:lvl4pPr>
              <a:defRPr sz="3033">
                <a:solidFill>
                  <a:srgbClr val="4087C8"/>
                </a:solidFill>
                <a:latin typeface="HGP創英角ｺﾞｼｯｸUB" pitchFamily="50" charset="-128"/>
                <a:ea typeface="HGP創英角ｺﾞｼｯｸUB" pitchFamily="50" charset="-128"/>
                <a:cs typeface="HGP創英角ｺﾞｼｯｸUB" pitchFamily="50" charset="-128"/>
              </a:defRPr>
            </a:lvl4pPr>
            <a:lvl5pPr>
              <a:defRPr sz="3033">
                <a:solidFill>
                  <a:srgbClr val="4087C8"/>
                </a:solidFill>
                <a:latin typeface="HGP創英角ｺﾞｼｯｸUB" pitchFamily="50" charset="-128"/>
                <a:ea typeface="HGP創英角ｺﾞｼｯｸUB" pitchFamily="50" charset="-128"/>
                <a:cs typeface="HGP創英角ｺﾞｼｯｸUB" pitchFamily="50" charset="-128"/>
              </a:defRPr>
            </a:lvl5pPr>
            <a:lvl6pPr marL="495285"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6pPr>
            <a:lvl7pPr marL="990570"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7pPr>
            <a:lvl8pPr marL="1485854"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8pPr>
            <a:lvl9pPr marL="1981139" fontAlgn="base">
              <a:spcBef>
                <a:spcPct val="0"/>
              </a:spcBef>
              <a:spcAft>
                <a:spcPct val="0"/>
              </a:spcAft>
              <a:defRPr sz="3033">
                <a:solidFill>
                  <a:srgbClr val="4087C8"/>
                </a:solidFill>
                <a:latin typeface="HGP創英角ｺﾞｼｯｸUB" pitchFamily="50" charset="-128"/>
                <a:ea typeface="HGP創英角ｺﾞｼｯｸUB" pitchFamily="50" charset="-128"/>
                <a:cs typeface="HGP創英角ｺﾞｼｯｸUB" pitchFamily="50" charset="-128"/>
              </a:defRPr>
            </a:lvl9p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基準日の位置座標「国家座標」</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～国家座標を使うと何がいい？～</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815" y="806722"/>
            <a:ext cx="8981897" cy="651781"/>
          </a:xfrm>
          <a:prstGeom prst="rect">
            <a:avLst/>
          </a:prstGeom>
          <a:solidFill>
            <a:srgbClr val="FFFFCC"/>
          </a:solidFill>
          <a:ln w="19050">
            <a:solidFill>
              <a:srgbClr val="FF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spcAft>
                <a:spcPts val="300"/>
              </a:spcAft>
            </a:pPr>
            <a:r>
              <a:rPr lang="ja-JP" altLang="en-US"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国家の位置の基準（国家座標）に合わせれば、誰がいつ測った位置情報とも重ねて活用できます！</a:t>
            </a:r>
            <a:endPar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74815" y="1600909"/>
            <a:ext cx="4418766" cy="2551508"/>
          </a:xfrm>
          <a:prstGeom prst="roundRect">
            <a:avLst>
              <a:gd name="adj" fmla="val 604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BE6A14EB-A003-4C91-B37C-BFA20D06376E}"/>
              </a:ext>
            </a:extLst>
          </p:cNvPr>
          <p:cNvSpPr txBox="1"/>
          <p:nvPr/>
        </p:nvSpPr>
        <p:spPr>
          <a:xfrm>
            <a:off x="207754" y="1602211"/>
            <a:ext cx="3021981" cy="433196"/>
          </a:xfrm>
          <a:prstGeom prst="rect">
            <a:avLst/>
          </a:prstGeom>
          <a:noFill/>
          <a:ln>
            <a:noFill/>
          </a:ln>
        </p:spPr>
        <p:txBody>
          <a:bodyPr wrap="none" rtlCol="0">
            <a:spAutoFit/>
          </a:bodyPr>
          <a:lstStyle/>
          <a:p>
            <a:r>
              <a:rPr lang="ja-JP" altLang="en-US" sz="2215"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公的な基準だから安心</a:t>
            </a:r>
            <a:endParaRPr lang="en-US" altLang="ja-JP" sz="2215"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4815" y="4198423"/>
            <a:ext cx="4418766" cy="2551508"/>
          </a:xfrm>
          <a:prstGeom prst="roundRect">
            <a:avLst>
              <a:gd name="adj" fmla="val 604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BE6A14EB-A003-4C91-B37C-BFA20D06376E}"/>
              </a:ext>
            </a:extLst>
          </p:cNvPr>
          <p:cNvSpPr txBox="1"/>
          <p:nvPr/>
        </p:nvSpPr>
        <p:spPr>
          <a:xfrm>
            <a:off x="207754" y="4199725"/>
            <a:ext cx="3305713" cy="433196"/>
          </a:xfrm>
          <a:prstGeom prst="rect">
            <a:avLst/>
          </a:prstGeom>
          <a:noFill/>
          <a:ln>
            <a:noFill/>
          </a:ln>
        </p:spPr>
        <p:txBody>
          <a:bodyPr wrap="none" rtlCol="0">
            <a:spAutoFit/>
          </a:bodyPr>
          <a:lstStyle/>
          <a:p>
            <a:r>
              <a:rPr lang="ja-JP" altLang="en-US" sz="2215"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距離や面積が法令に整合</a:t>
            </a:r>
            <a:endParaRPr lang="en-US" altLang="ja-JP" sz="2215"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4626520" y="1600909"/>
            <a:ext cx="4418766" cy="2551508"/>
          </a:xfrm>
          <a:prstGeom prst="roundRect">
            <a:avLst>
              <a:gd name="adj" fmla="val 604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E6A14EB-A003-4C91-B37C-BFA20D06376E}"/>
              </a:ext>
            </a:extLst>
          </p:cNvPr>
          <p:cNvSpPr txBox="1"/>
          <p:nvPr/>
        </p:nvSpPr>
        <p:spPr>
          <a:xfrm>
            <a:off x="4759459" y="1602211"/>
            <a:ext cx="3873176" cy="433196"/>
          </a:xfrm>
          <a:prstGeom prst="rect">
            <a:avLst/>
          </a:prstGeom>
          <a:noFill/>
          <a:ln>
            <a:noFill/>
          </a:ln>
        </p:spPr>
        <p:txBody>
          <a:bodyPr wrap="none" rtlCol="0">
            <a:spAutoFit/>
          </a:bodyPr>
          <a:lstStyle/>
          <a:p>
            <a:r>
              <a:rPr lang="ja-JP" altLang="en-US" sz="2215"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地図上の正しい位置に重なる</a:t>
            </a:r>
            <a:endParaRPr lang="en-US" altLang="ja-JP" sz="2215"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626520" y="4198423"/>
            <a:ext cx="4418766" cy="2551508"/>
          </a:xfrm>
          <a:prstGeom prst="roundRect">
            <a:avLst>
              <a:gd name="adj" fmla="val 604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BE6A14EB-A003-4C91-B37C-BFA20D06376E}"/>
              </a:ext>
            </a:extLst>
          </p:cNvPr>
          <p:cNvSpPr txBox="1"/>
          <p:nvPr/>
        </p:nvSpPr>
        <p:spPr>
          <a:xfrm>
            <a:off x="4759459" y="4199725"/>
            <a:ext cx="3589444" cy="433196"/>
          </a:xfrm>
          <a:prstGeom prst="rect">
            <a:avLst/>
          </a:prstGeom>
          <a:noFill/>
          <a:ln>
            <a:noFill/>
          </a:ln>
        </p:spPr>
        <p:txBody>
          <a:bodyPr wrap="none" rtlCol="0">
            <a:spAutoFit/>
          </a:bodyPr>
          <a:lstStyle/>
          <a:p>
            <a:r>
              <a:rPr lang="ja-JP" altLang="en-US" sz="2215"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地殻変動が補正され長持ち</a:t>
            </a:r>
            <a:endParaRPr lang="en-US" altLang="ja-JP" sz="2215"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3002918" y="2062314"/>
            <a:ext cx="1259727" cy="1498498"/>
          </a:xfrm>
          <a:prstGeom prst="rect">
            <a:avLst/>
          </a:prstGeom>
        </p:spPr>
      </p:pic>
      <p:sp>
        <p:nvSpPr>
          <p:cNvPr id="3" name="角丸四角形吹き出し 2"/>
          <p:cNvSpPr/>
          <p:nvPr/>
        </p:nvSpPr>
        <p:spPr>
          <a:xfrm>
            <a:off x="2634998" y="3461163"/>
            <a:ext cx="1762255" cy="599724"/>
          </a:xfrm>
          <a:prstGeom prst="wedgeRoundRectCallout">
            <a:avLst>
              <a:gd name="adj1" fmla="val 17746"/>
              <a:gd name="adj2" fmla="val -841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北緯  </a:t>
            </a:r>
            <a:r>
              <a:rPr kumimoji="1" lang="en-US" altLang="ja-JP" sz="1200" b="1" dirty="0" err="1" smtClean="0">
                <a:solidFill>
                  <a:schemeClr val="tx1"/>
                </a:solidFill>
                <a:latin typeface="Meiryo UI" panose="020B0604030504040204" pitchFamily="50" charset="-128"/>
                <a:ea typeface="Meiryo UI" panose="020B0604030504040204" pitchFamily="50" charset="-128"/>
              </a:rPr>
              <a:t>xx</a:t>
            </a:r>
            <a:r>
              <a:rPr lang="en-US" altLang="ja-JP" sz="1200" b="1" dirty="0" err="1" smtClean="0">
                <a:solidFill>
                  <a:schemeClr val="tx1"/>
                </a:solidFill>
                <a:latin typeface="Meiryo UI" panose="020B0604030504040204" pitchFamily="50" charset="-128"/>
                <a:ea typeface="Meiryo UI" panose="020B0604030504040204" pitchFamily="50" charset="-128"/>
              </a:rPr>
              <a:t>.xxx</a:t>
            </a:r>
            <a:r>
              <a:rPr lang="ja-JP" altLang="en-US" sz="1200" b="1" dirty="0" smtClean="0">
                <a:solidFill>
                  <a:schemeClr val="tx1"/>
                </a:solidFill>
                <a:latin typeface="Meiryo UI" panose="020B0604030504040204" pitchFamily="50" charset="-128"/>
                <a:ea typeface="Meiryo UI" panose="020B0604030504040204" pitchFamily="50" charset="-128"/>
              </a:rPr>
              <a:t>度</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東経  </a:t>
            </a:r>
            <a:r>
              <a:rPr lang="en-US" altLang="ja-JP" sz="1200" b="1" dirty="0" err="1" smtClean="0">
                <a:solidFill>
                  <a:schemeClr val="tx1"/>
                </a:solidFill>
                <a:latin typeface="Meiryo UI" panose="020B0604030504040204" pitchFamily="50" charset="-128"/>
                <a:ea typeface="Meiryo UI" panose="020B0604030504040204" pitchFamily="50" charset="-128"/>
              </a:rPr>
              <a:t>yyy.yyy</a:t>
            </a:r>
            <a:r>
              <a:rPr lang="ja-JP" altLang="en-US" sz="1200" b="1" dirty="0" smtClean="0">
                <a:solidFill>
                  <a:schemeClr val="tx1"/>
                </a:solidFill>
                <a:latin typeface="Meiryo UI" panose="020B0604030504040204" pitchFamily="50" charset="-128"/>
                <a:ea typeface="Meiryo UI" panose="020B0604030504040204" pitchFamily="50" charset="-128"/>
              </a:rPr>
              <a:t>度</a:t>
            </a:r>
            <a:endParaRPr lang="ja-JP" altLang="en-US" sz="1200" b="1" dirty="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標高  </a:t>
            </a:r>
            <a:r>
              <a:rPr lang="en-US" altLang="ja-JP" sz="1200" b="1" dirty="0" err="1" smtClean="0">
                <a:solidFill>
                  <a:schemeClr val="tx1"/>
                </a:solidFill>
                <a:latin typeface="Meiryo UI" panose="020B0604030504040204" pitchFamily="50" charset="-128"/>
                <a:ea typeface="Meiryo UI" panose="020B0604030504040204" pitchFamily="50" charset="-128"/>
              </a:rPr>
              <a:t>hh.hhh</a:t>
            </a:r>
            <a:r>
              <a:rPr lang="ja-JP" altLang="en-US" sz="1200" b="1" dirty="0" smtClean="0">
                <a:solidFill>
                  <a:schemeClr val="tx1"/>
                </a:solidFill>
                <a:latin typeface="Meiryo UI" panose="020B0604030504040204" pitchFamily="50" charset="-128"/>
                <a:ea typeface="Meiryo UI" panose="020B0604030504040204" pitchFamily="50" charset="-128"/>
              </a:rPr>
              <a:t>メートル</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23" name="AutoShape 26"/>
          <p:cNvSpPr>
            <a:spLocks noChangeArrowheads="1"/>
          </p:cNvSpPr>
          <p:nvPr/>
        </p:nvSpPr>
        <p:spPr bwMode="auto">
          <a:xfrm>
            <a:off x="250215" y="3588338"/>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050" dirty="0">
                <a:solidFill>
                  <a:schemeClr val="tx1"/>
                </a:solidFill>
                <a:latin typeface="メイリオ" panose="020B0604030504040204" pitchFamily="50" charset="-128"/>
                <a:ea typeface="メイリオ" panose="020B0604030504040204" pitchFamily="50" charset="-128"/>
              </a:rPr>
              <a:t>日本経緯度</a:t>
            </a:r>
            <a:r>
              <a:rPr lang="ja-JP" altLang="en-US" sz="1050" dirty="0" smtClean="0">
                <a:solidFill>
                  <a:schemeClr val="tx1"/>
                </a:solidFill>
                <a:latin typeface="メイリオ" panose="020B0604030504040204" pitchFamily="50" charset="-128"/>
                <a:ea typeface="メイリオ" panose="020B0604030504040204" pitchFamily="50" charset="-128"/>
              </a:rPr>
              <a:t>原点・日本水準原点</a:t>
            </a:r>
            <a:endParaRPr lang="en-US" altLang="ja-JP" sz="1050" dirty="0">
              <a:solidFill>
                <a:schemeClr val="tx1"/>
              </a:solidFill>
              <a:latin typeface="メイリオ" panose="020B0604030504040204" pitchFamily="50" charset="-128"/>
              <a:ea typeface="メイリオ" panose="020B0604030504040204" pitchFamily="50" charset="-128"/>
            </a:endParaRPr>
          </a:p>
        </p:txBody>
      </p:sp>
      <p:pic>
        <p:nvPicPr>
          <p:cNvPr id="24" name="図 4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8406" y="2912649"/>
            <a:ext cx="844059" cy="62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37619" y="2906928"/>
            <a:ext cx="856173" cy="642259"/>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9813" y="1976667"/>
            <a:ext cx="1038366" cy="862068"/>
          </a:xfrm>
          <a:prstGeom prst="rect">
            <a:avLst/>
          </a:prstGeom>
        </p:spPr>
      </p:pic>
      <p:sp>
        <p:nvSpPr>
          <p:cNvPr id="28" name="AutoShape 26"/>
          <p:cNvSpPr>
            <a:spLocks noChangeArrowheads="1"/>
          </p:cNvSpPr>
          <p:nvPr/>
        </p:nvSpPr>
        <p:spPr bwMode="auto">
          <a:xfrm>
            <a:off x="1006268" y="2595137"/>
            <a:ext cx="1019159"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準拠楕円体</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29" name="AutoShape 26"/>
          <p:cNvSpPr>
            <a:spLocks noChangeArrowheads="1"/>
          </p:cNvSpPr>
          <p:nvPr/>
        </p:nvSpPr>
        <p:spPr bwMode="auto">
          <a:xfrm>
            <a:off x="229935" y="3811311"/>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200" b="1" dirty="0" smtClean="0">
                <a:solidFill>
                  <a:srgbClr val="FF0000"/>
                </a:solidFill>
                <a:latin typeface="メイリオ" panose="020B0604030504040204" pitchFamily="50" charset="-128"/>
                <a:ea typeface="メイリオ" panose="020B0604030504040204" pitchFamily="50" charset="-128"/>
              </a:rPr>
              <a:t>測量法で規定</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9" name="二等辺三角形 8"/>
          <p:cNvSpPr/>
          <p:nvPr/>
        </p:nvSpPr>
        <p:spPr>
          <a:xfrm rot="5400000">
            <a:off x="2051550" y="2696812"/>
            <a:ext cx="1060704" cy="217524"/>
          </a:xfrm>
          <a:prstGeom prst="triangle">
            <a:avLst/>
          </a:prstGeom>
          <a:solidFill>
            <a:srgbClr val="92C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304772" y="4854807"/>
            <a:ext cx="152449" cy="154368"/>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2690664" y="4887700"/>
            <a:ext cx="152449" cy="154368"/>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1152465" y="5132635"/>
            <a:ext cx="705158" cy="454230"/>
          </a:xfrm>
          <a:prstGeom prst="wedgeRoundRectCallout">
            <a:avLst>
              <a:gd name="adj1" fmla="val -24460"/>
              <a:gd name="adj2" fmla="val -79946"/>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北緯 </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東経 </a:t>
            </a:r>
            <a:r>
              <a:rPr lang="en-US" altLang="ja-JP" sz="1000" dirty="0" smtClean="0">
                <a:solidFill>
                  <a:schemeClr val="tx1"/>
                </a:solidFill>
                <a:latin typeface="Meiryo UI" panose="020B0604030504040204" pitchFamily="50" charset="-128"/>
                <a:ea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rPr>
              <a:t>標高 </a:t>
            </a:r>
            <a:r>
              <a:rPr lang="en-US" altLang="ja-JP" sz="1000" dirty="0" smtClean="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32" name="角丸四角形吹き出し 31"/>
          <p:cNvSpPr/>
          <p:nvPr/>
        </p:nvSpPr>
        <p:spPr>
          <a:xfrm>
            <a:off x="2634998" y="5088074"/>
            <a:ext cx="683704" cy="493189"/>
          </a:xfrm>
          <a:prstGeom prst="wedgeRoundRectCallout">
            <a:avLst>
              <a:gd name="adj1" fmla="val -27088"/>
              <a:gd name="adj2" fmla="val -71317"/>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北緯 </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東経 </a:t>
            </a:r>
            <a:r>
              <a:rPr lang="en-US" altLang="ja-JP" sz="1000" dirty="0" smtClean="0">
                <a:solidFill>
                  <a:schemeClr val="tx1"/>
                </a:solidFill>
                <a:latin typeface="Meiryo UI" panose="020B0604030504040204" pitchFamily="50" charset="-128"/>
                <a:ea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rPr>
              <a:t>標高 </a:t>
            </a:r>
            <a:r>
              <a:rPr lang="en-US" altLang="ja-JP" sz="1000" dirty="0" smtClean="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a:stCxn id="10" idx="5"/>
            <a:endCxn id="30" idx="2"/>
          </p:cNvCxnSpPr>
          <p:nvPr/>
        </p:nvCxnSpPr>
        <p:spPr>
          <a:xfrm flipV="1">
            <a:off x="1434895" y="4964884"/>
            <a:ext cx="1255769" cy="216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AutoShape 26"/>
          <p:cNvSpPr>
            <a:spLocks noChangeArrowheads="1"/>
          </p:cNvSpPr>
          <p:nvPr/>
        </p:nvSpPr>
        <p:spPr bwMode="auto">
          <a:xfrm>
            <a:off x="1605035" y="4686597"/>
            <a:ext cx="1019159"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距離は何</a:t>
            </a:r>
            <a:r>
              <a:rPr lang="en-US" altLang="ja-JP" sz="1050" dirty="0" smtClean="0">
                <a:solidFill>
                  <a:schemeClr val="tx1"/>
                </a:solidFill>
                <a:latin typeface="メイリオ" panose="020B0604030504040204" pitchFamily="50" charset="-128"/>
                <a:ea typeface="メイリオ" panose="020B0604030504040204" pitchFamily="50" charset="-128"/>
              </a:rPr>
              <a:t>km</a:t>
            </a:r>
            <a:r>
              <a:rPr lang="ja-JP" altLang="en-US" sz="1050" dirty="0" smtClean="0">
                <a:solidFill>
                  <a:schemeClr val="tx1"/>
                </a:solidFill>
                <a:latin typeface="メイリオ" panose="020B0604030504040204" pitchFamily="50" charset="-128"/>
                <a:ea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37" name="二等辺三角形 36"/>
          <p:cNvSpPr/>
          <p:nvPr/>
        </p:nvSpPr>
        <p:spPr>
          <a:xfrm rot="5400000">
            <a:off x="1831971" y="6096494"/>
            <a:ext cx="904454" cy="217524"/>
          </a:xfrm>
          <a:prstGeom prst="triangle">
            <a:avLst/>
          </a:prstGeom>
          <a:solidFill>
            <a:srgbClr val="92C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AutoShape 26"/>
          <p:cNvSpPr>
            <a:spLocks noChangeArrowheads="1"/>
          </p:cNvSpPr>
          <p:nvPr/>
        </p:nvSpPr>
        <p:spPr bwMode="auto">
          <a:xfrm>
            <a:off x="146620" y="5775636"/>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200" b="1" dirty="0" smtClean="0">
                <a:solidFill>
                  <a:srgbClr val="FF0000"/>
                </a:solidFill>
                <a:latin typeface="メイリオ" panose="020B0604030504040204" pitchFamily="50" charset="-128"/>
                <a:ea typeface="メイリオ" panose="020B0604030504040204" pitchFamily="50" charset="-128"/>
              </a:rPr>
              <a:t>国家座標非準拠だと・・・</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40" name="AutoShape 26"/>
          <p:cNvSpPr>
            <a:spLocks noChangeArrowheads="1"/>
          </p:cNvSpPr>
          <p:nvPr/>
        </p:nvSpPr>
        <p:spPr bwMode="auto">
          <a:xfrm>
            <a:off x="250214" y="6081831"/>
            <a:ext cx="1831429" cy="621277"/>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いつ時点の座標？</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座標系は同じ？</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100" b="1" dirty="0" smtClean="0">
                <a:solidFill>
                  <a:schemeClr val="tx1"/>
                </a:solidFill>
                <a:latin typeface="メイリオ" panose="020B0604030504040204" pitchFamily="50" charset="-128"/>
                <a:ea typeface="メイリオ" panose="020B0604030504040204" pitchFamily="50" charset="-128"/>
              </a:rPr>
              <a:t>距離　わからない？？</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41" name="AutoShape 26"/>
          <p:cNvSpPr>
            <a:spLocks noChangeArrowheads="1"/>
          </p:cNvSpPr>
          <p:nvPr/>
        </p:nvSpPr>
        <p:spPr bwMode="auto">
          <a:xfrm>
            <a:off x="2343949" y="5778405"/>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200" b="1" dirty="0" smtClean="0">
                <a:solidFill>
                  <a:srgbClr val="FF0000"/>
                </a:solidFill>
                <a:latin typeface="メイリオ" panose="020B0604030504040204" pitchFamily="50" charset="-128"/>
                <a:ea typeface="メイリオ" panose="020B0604030504040204" pitchFamily="50" charset="-128"/>
              </a:rPr>
              <a:t>国家座標準拠だと・・・</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42" name="AutoShape 26"/>
          <p:cNvSpPr>
            <a:spLocks noChangeArrowheads="1"/>
          </p:cNvSpPr>
          <p:nvPr/>
        </p:nvSpPr>
        <p:spPr bwMode="auto">
          <a:xfrm>
            <a:off x="2447543" y="6084600"/>
            <a:ext cx="1831429" cy="621277"/>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基準日にはこの座標だった！</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座標系は同じ！</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100" b="1" dirty="0" smtClean="0">
                <a:solidFill>
                  <a:schemeClr val="tx1"/>
                </a:solidFill>
                <a:latin typeface="メイリオ" panose="020B0604030504040204" pitchFamily="50" charset="-128"/>
                <a:ea typeface="メイリオ" panose="020B0604030504040204" pitchFamily="50" charset="-128"/>
              </a:rPr>
              <a:t>距離　○○</a:t>
            </a:r>
            <a:r>
              <a:rPr lang="en-US" altLang="ja-JP" sz="1100" b="1" dirty="0" smtClean="0">
                <a:solidFill>
                  <a:schemeClr val="tx1"/>
                </a:solidFill>
                <a:latin typeface="メイリオ" panose="020B0604030504040204" pitchFamily="50" charset="-128"/>
                <a:ea typeface="メイリオ" panose="020B0604030504040204" pitchFamily="50" charset="-128"/>
              </a:rPr>
              <a:t>km</a:t>
            </a:r>
            <a:r>
              <a:rPr lang="ja-JP" altLang="en-US" sz="1100" b="1" dirty="0" smtClean="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05835" y="2889510"/>
            <a:ext cx="1822077" cy="658347"/>
          </a:xfrm>
          <a:prstGeom prst="rect">
            <a:avLst/>
          </a:prstGeom>
        </p:spPr>
      </p:pic>
      <p:pic>
        <p:nvPicPr>
          <p:cNvPr id="52" name="Picture 2" descr="https://illustimage.com/photo/dl/746_1.png?201607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7969788" flipH="1">
            <a:off x="5450733" y="2960383"/>
            <a:ext cx="603793" cy="603793"/>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a:blip r:embed="rId10"/>
          <a:stretch>
            <a:fillRect/>
          </a:stretch>
        </p:blipFill>
        <p:spPr>
          <a:xfrm>
            <a:off x="6720035" y="2480824"/>
            <a:ext cx="2233128" cy="1274743"/>
          </a:xfrm>
          <a:prstGeom prst="rect">
            <a:avLst/>
          </a:prstGeom>
        </p:spPr>
      </p:pic>
      <p:pic>
        <p:nvPicPr>
          <p:cNvPr id="92" name="図 9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03272" y="2148455"/>
            <a:ext cx="1904213" cy="908331"/>
          </a:xfrm>
          <a:prstGeom prst="rect">
            <a:avLst/>
          </a:prstGeom>
        </p:spPr>
      </p:pic>
      <p:sp>
        <p:nvSpPr>
          <p:cNvPr id="93" name="AutoShape 26"/>
          <p:cNvSpPr>
            <a:spLocks noChangeArrowheads="1"/>
          </p:cNvSpPr>
          <p:nvPr/>
        </p:nvSpPr>
        <p:spPr bwMode="auto">
          <a:xfrm>
            <a:off x="6720035" y="2176148"/>
            <a:ext cx="2183579" cy="272522"/>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050" dirty="0" smtClean="0">
                <a:solidFill>
                  <a:schemeClr val="tx1"/>
                </a:solidFill>
                <a:latin typeface="メイリオ" panose="020B0604030504040204" pitchFamily="50" charset="-128"/>
                <a:ea typeface="メイリオ" panose="020B0604030504040204" pitchFamily="50" charset="-128"/>
              </a:rPr>
              <a:t>自車の位置を地図上で正確に特定</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94" name="AutoShape 26"/>
          <p:cNvSpPr>
            <a:spLocks noChangeArrowheads="1"/>
          </p:cNvSpPr>
          <p:nvPr/>
        </p:nvSpPr>
        <p:spPr bwMode="auto">
          <a:xfrm>
            <a:off x="6627912" y="3769015"/>
            <a:ext cx="2009012" cy="317630"/>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100" b="1" dirty="0" smtClean="0">
                <a:solidFill>
                  <a:schemeClr val="tx1"/>
                </a:solidFill>
                <a:latin typeface="メイリオ" panose="020B0604030504040204" pitchFamily="50" charset="-128"/>
                <a:ea typeface="メイリオ" panose="020B0604030504040204" pitchFamily="50" charset="-128"/>
              </a:rPr>
              <a:t>事故・混乱を回避</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pic>
        <p:nvPicPr>
          <p:cNvPr id="96" name="図 95"/>
          <p:cNvPicPr>
            <a:picLocks noChangeAspect="1"/>
          </p:cNvPicPr>
          <p:nvPr/>
        </p:nvPicPr>
        <p:blipFill>
          <a:blip r:embed="rId10"/>
          <a:stretch>
            <a:fillRect/>
          </a:stretch>
        </p:blipFill>
        <p:spPr>
          <a:xfrm>
            <a:off x="5155315" y="4794352"/>
            <a:ext cx="1194628" cy="681933"/>
          </a:xfrm>
          <a:prstGeom prst="rect">
            <a:avLst/>
          </a:prstGeom>
        </p:spPr>
      </p:pic>
      <p:sp>
        <p:nvSpPr>
          <p:cNvPr id="119" name="二等辺三角形 118"/>
          <p:cNvSpPr/>
          <p:nvPr/>
        </p:nvSpPr>
        <p:spPr>
          <a:xfrm rot="5400000">
            <a:off x="6415547" y="5129596"/>
            <a:ext cx="719986" cy="166870"/>
          </a:xfrm>
          <a:prstGeom prst="triangle">
            <a:avLst/>
          </a:prstGeom>
          <a:solidFill>
            <a:srgbClr val="92C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二等辺三角形 119"/>
          <p:cNvSpPr/>
          <p:nvPr/>
        </p:nvSpPr>
        <p:spPr>
          <a:xfrm rot="5400000">
            <a:off x="6416980" y="6069699"/>
            <a:ext cx="719986" cy="166870"/>
          </a:xfrm>
          <a:prstGeom prst="triangle">
            <a:avLst/>
          </a:prstGeom>
          <a:solidFill>
            <a:srgbClr val="92C8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AutoShape 26"/>
          <p:cNvSpPr>
            <a:spLocks noChangeArrowheads="1"/>
          </p:cNvSpPr>
          <p:nvPr/>
        </p:nvSpPr>
        <p:spPr bwMode="auto">
          <a:xfrm>
            <a:off x="4822227" y="5619030"/>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200" b="1" dirty="0" smtClean="0">
                <a:solidFill>
                  <a:srgbClr val="FF0000"/>
                </a:solidFill>
                <a:latin typeface="メイリオ" panose="020B0604030504040204" pitchFamily="50" charset="-128"/>
                <a:ea typeface="メイリオ" panose="020B0604030504040204" pitchFamily="50" charset="-128"/>
              </a:rPr>
              <a:t>国家座標非準拠の地図だと・・・</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122" name="AutoShape 26"/>
          <p:cNvSpPr>
            <a:spLocks noChangeArrowheads="1"/>
          </p:cNvSpPr>
          <p:nvPr/>
        </p:nvSpPr>
        <p:spPr bwMode="auto">
          <a:xfrm>
            <a:off x="4770333" y="4571913"/>
            <a:ext cx="1947172" cy="218481"/>
          </a:xfrm>
          <a:prstGeom prst="roundRect">
            <a:avLst>
              <a:gd name="adj" fmla="val 16667"/>
            </a:avLst>
          </a:prstGeom>
          <a:noFill/>
          <a:ln w="9525">
            <a:noFill/>
            <a:round/>
            <a:headEnd/>
            <a:tailEnd/>
          </a:ln>
        </p:spPr>
        <p:txBody>
          <a:bodyPr wrap="none" lIns="36000" tIns="36000" rIns="36000" bIns="36000" anchor="ctr"/>
          <a:lstStyle/>
          <a:p>
            <a:pPr algn="ctr">
              <a:lnSpc>
                <a:spcPct val="110000"/>
              </a:lnSpc>
              <a:spcBef>
                <a:spcPct val="0"/>
              </a:spcBef>
            </a:pPr>
            <a:r>
              <a:rPr lang="ja-JP" altLang="en-US" sz="1200" b="1" dirty="0" smtClean="0">
                <a:solidFill>
                  <a:srgbClr val="FF0000"/>
                </a:solidFill>
                <a:latin typeface="メイリオ" panose="020B0604030504040204" pitchFamily="50" charset="-128"/>
                <a:ea typeface="メイリオ" panose="020B0604030504040204" pitchFamily="50" charset="-128"/>
              </a:rPr>
              <a:t>国家座標準拠の地図だと・・・</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123" name="テキスト ボックス 122"/>
          <p:cNvSpPr txBox="1"/>
          <p:nvPr/>
        </p:nvSpPr>
        <p:spPr>
          <a:xfrm>
            <a:off x="6560313" y="4906336"/>
            <a:ext cx="369332" cy="553998"/>
          </a:xfrm>
          <a:prstGeom prst="rect">
            <a:avLst/>
          </a:prstGeom>
          <a:noFill/>
          <a:ln>
            <a:noFill/>
          </a:ln>
        </p:spPr>
        <p:txBody>
          <a:bodyPr vert="eaVert" wrap="none" rtlCol="0">
            <a:spAutoFit/>
          </a:bodyPr>
          <a:lstStyle/>
          <a:p>
            <a:r>
              <a:rPr kumimoji="1"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○年後</a:t>
            </a:r>
          </a:p>
        </p:txBody>
      </p:sp>
      <p:sp>
        <p:nvSpPr>
          <p:cNvPr id="124" name="テキスト ボックス 123"/>
          <p:cNvSpPr txBox="1"/>
          <p:nvPr/>
        </p:nvSpPr>
        <p:spPr>
          <a:xfrm>
            <a:off x="6560313" y="5893319"/>
            <a:ext cx="369332" cy="553998"/>
          </a:xfrm>
          <a:prstGeom prst="rect">
            <a:avLst/>
          </a:prstGeom>
          <a:noFill/>
          <a:ln>
            <a:noFill/>
          </a:ln>
        </p:spPr>
        <p:txBody>
          <a:bodyPr vert="eaVert" wrap="none" rtlCol="0">
            <a:spAutoFit/>
          </a:bodyPr>
          <a:lstStyle/>
          <a:p>
            <a:r>
              <a:rPr kumimoji="1"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○年後</a:t>
            </a:r>
          </a:p>
        </p:txBody>
      </p:sp>
      <p:sp>
        <p:nvSpPr>
          <p:cNvPr id="125" name="AutoShape 26"/>
          <p:cNvSpPr>
            <a:spLocks noChangeArrowheads="1"/>
          </p:cNvSpPr>
          <p:nvPr/>
        </p:nvSpPr>
        <p:spPr bwMode="auto">
          <a:xfrm>
            <a:off x="7019396" y="5436909"/>
            <a:ext cx="2183579" cy="272522"/>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050" b="1" dirty="0" smtClean="0">
                <a:solidFill>
                  <a:schemeClr val="tx1"/>
                </a:solidFill>
                <a:latin typeface="メイリオ" panose="020B0604030504040204" pitchFamily="50" charset="-128"/>
                <a:ea typeface="メイリオ" panose="020B0604030504040204" pitchFamily="50" charset="-128"/>
              </a:rPr>
              <a:t>地殻変動に合わせて正確に特定</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a:blip r:embed="rId3"/>
          <a:stretch>
            <a:fillRect/>
          </a:stretch>
        </p:blipFill>
        <p:spPr>
          <a:xfrm>
            <a:off x="7169216" y="4794045"/>
            <a:ext cx="1177209" cy="671990"/>
          </a:xfrm>
          <a:prstGeom prst="rect">
            <a:avLst/>
          </a:prstGeom>
        </p:spPr>
      </p:pic>
      <p:pic>
        <p:nvPicPr>
          <p:cNvPr id="16" name="図 15"/>
          <p:cNvPicPr>
            <a:picLocks noChangeAspect="1"/>
          </p:cNvPicPr>
          <p:nvPr/>
        </p:nvPicPr>
        <p:blipFill rotWithShape="1">
          <a:blip r:embed="rId12" cstate="print">
            <a:clrChange>
              <a:clrFrom>
                <a:srgbClr val="FCFEFD"/>
              </a:clrFrom>
              <a:clrTo>
                <a:srgbClr val="FCFEFD">
                  <a:alpha val="0"/>
                </a:srgbClr>
              </a:clrTo>
            </a:clrChange>
            <a:extLst>
              <a:ext uri="{28A0092B-C50C-407E-A947-70E740481C1C}">
                <a14:useLocalDpi xmlns:a14="http://schemas.microsoft.com/office/drawing/2010/main"/>
              </a:ext>
            </a:extLst>
          </a:blip>
          <a:srcRect/>
          <a:stretch/>
        </p:blipFill>
        <p:spPr>
          <a:xfrm rot="4458658">
            <a:off x="7643153" y="5215113"/>
            <a:ext cx="217433" cy="124756"/>
          </a:xfrm>
          <a:prstGeom prst="rect">
            <a:avLst/>
          </a:prstGeom>
        </p:spPr>
      </p:pic>
      <p:sp>
        <p:nvSpPr>
          <p:cNvPr id="25" name="角丸四角形 24"/>
          <p:cNvSpPr/>
          <p:nvPr/>
        </p:nvSpPr>
        <p:spPr>
          <a:xfrm rot="20636773" flipH="1">
            <a:off x="7361395" y="5094721"/>
            <a:ext cx="122160" cy="212948"/>
          </a:xfrm>
          <a:prstGeom prst="roundRect">
            <a:avLst>
              <a:gd name="adj" fmla="val 31943"/>
            </a:avLst>
          </a:prstGeom>
          <a:solidFill>
            <a:srgbClr val="000000">
              <a:alpha val="21176"/>
            </a:srgbClr>
          </a:solidFill>
          <a:ln w="1905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カーブ矢印 32"/>
          <p:cNvSpPr/>
          <p:nvPr/>
        </p:nvSpPr>
        <p:spPr>
          <a:xfrm rot="833559">
            <a:off x="7470240" y="4975125"/>
            <a:ext cx="346635" cy="125547"/>
          </a:xfrm>
          <a:prstGeom prst="curvedDownArrow">
            <a:avLst>
              <a:gd name="adj1" fmla="val 25000"/>
              <a:gd name="adj2" fmla="val 59547"/>
              <a:gd name="adj3" fmla="val 25000"/>
            </a:avLst>
          </a:prstGeom>
          <a:solidFill>
            <a:srgbClr val="004F8A"/>
          </a:solidFill>
          <a:ln>
            <a:solidFill>
              <a:srgbClr val="004F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1" name="図 60"/>
          <p:cNvPicPr>
            <a:picLocks noChangeAspect="1"/>
          </p:cNvPicPr>
          <p:nvPr/>
        </p:nvPicPr>
        <p:blipFill rotWithShape="1">
          <a:blip r:embed="rId12" cstate="print">
            <a:clrChange>
              <a:clrFrom>
                <a:srgbClr val="FCFEFD"/>
              </a:clrFrom>
              <a:clrTo>
                <a:srgbClr val="FCFEFD">
                  <a:alpha val="0"/>
                </a:srgbClr>
              </a:clrTo>
            </a:clrChange>
            <a:extLst>
              <a:ext uri="{28A0092B-C50C-407E-A947-70E740481C1C}">
                <a14:useLocalDpi xmlns:a14="http://schemas.microsoft.com/office/drawing/2010/main"/>
              </a:ext>
            </a:extLst>
          </a:blip>
          <a:srcRect/>
          <a:stretch/>
        </p:blipFill>
        <p:spPr>
          <a:xfrm rot="4458658">
            <a:off x="5633801" y="6280027"/>
            <a:ext cx="217433" cy="124756"/>
          </a:xfrm>
          <a:prstGeom prst="rect">
            <a:avLst/>
          </a:prstGeom>
        </p:spPr>
      </p:pic>
      <p:pic>
        <p:nvPicPr>
          <p:cNvPr id="62" name="図 61"/>
          <p:cNvPicPr>
            <a:picLocks noChangeAspect="1"/>
          </p:cNvPicPr>
          <p:nvPr/>
        </p:nvPicPr>
        <p:blipFill rotWithShape="1">
          <a:blip r:embed="rId13" cstate="print">
            <a:clrChange>
              <a:clrFrom>
                <a:srgbClr val="FCFEFD"/>
              </a:clrFrom>
              <a:clrTo>
                <a:srgbClr val="FCFEFD">
                  <a:alpha val="0"/>
                </a:srgbClr>
              </a:clrTo>
            </a:clrChange>
            <a:grayscl/>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a:stretch/>
        </p:blipFill>
        <p:spPr>
          <a:xfrm rot="4458658">
            <a:off x="7807614" y="6347748"/>
            <a:ext cx="217433" cy="124756"/>
          </a:xfrm>
          <a:prstGeom prst="rect">
            <a:avLst/>
          </a:prstGeom>
        </p:spPr>
      </p:pic>
      <p:sp>
        <p:nvSpPr>
          <p:cNvPr id="65" name="下カーブ矢印 64"/>
          <p:cNvSpPr/>
          <p:nvPr/>
        </p:nvSpPr>
        <p:spPr>
          <a:xfrm rot="833559">
            <a:off x="7567330" y="6096629"/>
            <a:ext cx="341911" cy="123923"/>
          </a:xfrm>
          <a:prstGeom prst="curvedDownArrow">
            <a:avLst>
              <a:gd name="adj1" fmla="val 25000"/>
              <a:gd name="adj2" fmla="val 52032"/>
              <a:gd name="adj3" fmla="val 25000"/>
            </a:avLst>
          </a:prstGeom>
          <a:solidFill>
            <a:srgbClr val="004F8A"/>
          </a:solidFill>
          <a:ln>
            <a:solidFill>
              <a:srgbClr val="004F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乗算 33"/>
          <p:cNvSpPr/>
          <p:nvPr/>
        </p:nvSpPr>
        <p:spPr>
          <a:xfrm>
            <a:off x="7601447" y="5982022"/>
            <a:ext cx="242322" cy="242322"/>
          </a:xfrm>
          <a:prstGeom prst="mathMultiply">
            <a:avLst>
              <a:gd name="adj1" fmla="val 145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rot="20636773" flipH="1">
            <a:off x="7511924" y="6239456"/>
            <a:ext cx="122160" cy="212948"/>
          </a:xfrm>
          <a:prstGeom prst="roundRect">
            <a:avLst>
              <a:gd name="adj" fmla="val 31943"/>
            </a:avLst>
          </a:prstGeom>
          <a:solidFill>
            <a:srgbClr val="000000">
              <a:alpha val="21176"/>
            </a:srgbClr>
          </a:solidFill>
          <a:ln w="1905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flipH="1">
            <a:off x="8008028" y="3794597"/>
            <a:ext cx="211873" cy="106474"/>
          </a:xfrm>
          <a:prstGeom prst="roundRect">
            <a:avLst>
              <a:gd name="adj" fmla="val 31943"/>
            </a:avLst>
          </a:prstGeom>
          <a:solidFill>
            <a:srgbClr val="000000">
              <a:alpha val="21176"/>
            </a:srgbClr>
          </a:solidFill>
          <a:ln w="1905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0" name="図 69"/>
          <p:cNvPicPr>
            <a:picLocks noChangeAspect="1"/>
          </p:cNvPicPr>
          <p:nvPr/>
        </p:nvPicPr>
        <p:blipFill rotWithShape="1">
          <a:blip r:embed="rId15" cstate="print">
            <a:clrChange>
              <a:clrFrom>
                <a:srgbClr val="FCFEFD"/>
              </a:clrFrom>
              <a:clrTo>
                <a:srgbClr val="FCFEFD">
                  <a:alpha val="0"/>
                </a:srgbClr>
              </a:clrTo>
            </a:clrChange>
            <a:extLst>
              <a:ext uri="{28A0092B-C50C-407E-A947-70E740481C1C}">
                <a14:useLocalDpi xmlns:a14="http://schemas.microsoft.com/office/drawing/2010/main"/>
              </a:ext>
            </a:extLst>
          </a:blip>
          <a:srcRect/>
          <a:stretch/>
        </p:blipFill>
        <p:spPr>
          <a:xfrm>
            <a:off x="8002468" y="3968460"/>
            <a:ext cx="217433" cy="128436"/>
          </a:xfrm>
          <a:prstGeom prst="rect">
            <a:avLst/>
          </a:prstGeom>
        </p:spPr>
      </p:pic>
      <p:sp>
        <p:nvSpPr>
          <p:cNvPr id="35" name="テキスト ボックス 34"/>
          <p:cNvSpPr txBox="1"/>
          <p:nvPr/>
        </p:nvSpPr>
        <p:spPr>
          <a:xfrm>
            <a:off x="8182191" y="3771915"/>
            <a:ext cx="492443" cy="184666"/>
          </a:xfrm>
          <a:prstGeom prst="rect">
            <a:avLst/>
          </a:prstGeom>
          <a:noFill/>
          <a:ln>
            <a:noFill/>
          </a:ln>
        </p:spPr>
        <p:txBody>
          <a:bodyPr wrap="none" rtlCol="0">
            <a:spAutoFit/>
          </a:bodyPr>
          <a:lstStyle/>
          <a:p>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計測位置</a:t>
            </a:r>
          </a:p>
        </p:txBody>
      </p:sp>
      <p:sp>
        <p:nvSpPr>
          <p:cNvPr id="72" name="テキスト ボックス 71"/>
          <p:cNvSpPr txBox="1"/>
          <p:nvPr/>
        </p:nvSpPr>
        <p:spPr>
          <a:xfrm>
            <a:off x="8186978" y="3954155"/>
            <a:ext cx="877163" cy="184666"/>
          </a:xfrm>
          <a:prstGeom prst="rect">
            <a:avLst/>
          </a:prstGeom>
          <a:noFill/>
          <a:ln>
            <a:noFill/>
          </a:ln>
        </p:spPr>
        <p:txBody>
          <a:bodyPr wrap="none" rtlCol="0">
            <a:spAutoFit/>
          </a:bodyPr>
          <a:lstStyle/>
          <a:p>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地図上での特定位置</a:t>
            </a:r>
          </a:p>
        </p:txBody>
      </p:sp>
      <p:sp>
        <p:nvSpPr>
          <p:cNvPr id="74" name="AutoShape 26"/>
          <p:cNvSpPr>
            <a:spLocks noChangeArrowheads="1"/>
          </p:cNvSpPr>
          <p:nvPr/>
        </p:nvSpPr>
        <p:spPr bwMode="auto">
          <a:xfrm>
            <a:off x="7019396" y="6537975"/>
            <a:ext cx="1783762" cy="272522"/>
          </a:xfrm>
          <a:prstGeom prst="roundRect">
            <a:avLst>
              <a:gd name="adj" fmla="val 16667"/>
            </a:avLst>
          </a:prstGeom>
          <a:noFill/>
          <a:ln w="9525">
            <a:noFill/>
            <a:round/>
            <a:headEnd/>
            <a:tailEnd/>
          </a:ln>
        </p:spPr>
        <p:txBody>
          <a:bodyPr wrap="none" lIns="36000" tIns="36000" rIns="36000" bIns="36000" anchor="ctr"/>
          <a:lstStyle/>
          <a:p>
            <a:pPr>
              <a:lnSpc>
                <a:spcPct val="110000"/>
              </a:lnSpc>
              <a:spcBef>
                <a:spcPct val="0"/>
              </a:spcBef>
            </a:pPr>
            <a:r>
              <a:rPr lang="ja-JP" altLang="en-US" sz="1050" b="1" dirty="0" smtClean="0">
                <a:solidFill>
                  <a:schemeClr val="tx1"/>
                </a:solidFill>
                <a:latin typeface="メイリオ" panose="020B0604030504040204" pitchFamily="50" charset="-128"/>
                <a:ea typeface="メイリオ" panose="020B0604030504040204" pitchFamily="50" charset="-128"/>
              </a:rPr>
              <a:t>正確な特定ができない！</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6379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70163" y="3391907"/>
            <a:ext cx="872477" cy="806117"/>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346" y="3522325"/>
            <a:ext cx="1320767" cy="665162"/>
          </a:xfrm>
          <a:prstGeom prst="rect">
            <a:avLst/>
          </a:prstGeom>
        </p:spPr>
      </p:pic>
      <p:sp>
        <p:nvSpPr>
          <p:cNvPr id="3" name="タイトル 2"/>
          <p:cNvSpPr>
            <a:spLocks noGrp="1"/>
          </p:cNvSpPr>
          <p:nvPr>
            <p:ph type="title"/>
          </p:nvPr>
        </p:nvSpPr>
        <p:spPr>
          <a:xfrm>
            <a:off x="117987" y="303544"/>
            <a:ext cx="6915860" cy="551140"/>
          </a:xfrm>
        </p:spPr>
        <p:txBody>
          <a:bodyPr vert="horz" wrap="square" lIns="33231" tIns="33231" rIns="33231" bIns="0" numCol="1" anchor="ctr" anchorCtr="0" compatLnSpc="1">
            <a:prstTxWarp prst="textNoShape">
              <a:avLst/>
            </a:prstTxWarp>
          </a:bodyPr>
          <a:lstStyle/>
          <a:p>
            <a:r>
              <a:rPr lang="en-US" altLang="ja-JP" sz="2954">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215">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954">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位置情報</a:t>
            </a:r>
            <a:r>
              <a:rPr lang="ja-JP" altLang="en-US" sz="2215">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954">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共通ルール</a:t>
            </a:r>
            <a:r>
              <a:rPr lang="ja-JP" altLang="en-US" sz="2954"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「国家座標」</a:t>
            </a:r>
            <a:endParaRPr lang="en-US" altLang="ja-JP" sz="2954"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8946" y="318223"/>
            <a:ext cx="460023" cy="460023"/>
          </a:xfrm>
          <a:prstGeom prst="rect">
            <a:avLst/>
          </a:prstGeom>
        </p:spPr>
      </p:pic>
      <p:sp>
        <p:nvSpPr>
          <p:cNvPr id="6" name="角丸四角形 5"/>
          <p:cNvSpPr/>
          <p:nvPr/>
        </p:nvSpPr>
        <p:spPr>
          <a:xfrm>
            <a:off x="265846" y="1161000"/>
            <a:ext cx="4187077" cy="1395692"/>
          </a:xfrm>
          <a:prstGeom prst="roundRect">
            <a:avLst>
              <a:gd name="adj" fmla="val 6342"/>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99692" rIns="33231" bIns="33231" rtlCol="0" anchor="t"/>
          <a:lstStyle/>
          <a:p>
            <a:r>
              <a:rPr lang="ja-JP" altLang="en-US" sz="1108" dirty="0">
                <a:solidFill>
                  <a:srgbClr val="000000"/>
                </a:solidFill>
                <a:latin typeface="游ゴシック Medium" panose="020B0500000000000000" pitchFamily="50" charset="-128"/>
                <a:ea typeface="游ゴシック Medium" panose="020B0500000000000000" pitchFamily="50" charset="-128"/>
              </a:rPr>
              <a:t>インフラ</a:t>
            </a:r>
            <a:r>
              <a:rPr lang="en-US" altLang="ja-JP" sz="1108" dirty="0">
                <a:solidFill>
                  <a:srgbClr val="000000"/>
                </a:solidFill>
                <a:latin typeface="游ゴシック Medium" panose="020B0500000000000000" pitchFamily="50" charset="-128"/>
                <a:ea typeface="游ゴシック Medium" panose="020B0500000000000000" pitchFamily="50" charset="-128"/>
              </a:rPr>
              <a:t>DX</a:t>
            </a:r>
            <a:r>
              <a:rPr lang="ja-JP" altLang="en-US" sz="1108" dirty="0" err="1">
                <a:solidFill>
                  <a:srgbClr val="000000"/>
                </a:solidFill>
                <a:latin typeface="游ゴシック Medium" panose="020B0500000000000000" pitchFamily="50" charset="-128"/>
                <a:ea typeface="游ゴシック Medium" panose="020B0500000000000000" pitchFamily="50" charset="-128"/>
              </a:rPr>
              <a:t>、</a:t>
            </a:r>
            <a:r>
              <a:rPr lang="ja-JP" altLang="en-US" sz="1108" dirty="0">
                <a:solidFill>
                  <a:srgbClr val="000000"/>
                </a:solidFill>
                <a:latin typeface="游ゴシック Medium" panose="020B0500000000000000" pitchFamily="50" charset="-128"/>
                <a:ea typeface="游ゴシック Medium" panose="020B0500000000000000" pitchFamily="50" charset="-128"/>
              </a:rPr>
              <a:t>デジタルツイン、</a:t>
            </a:r>
            <a:r>
              <a:rPr lang="en-US" altLang="ja-JP" sz="1108" dirty="0" err="1">
                <a:solidFill>
                  <a:srgbClr val="000000"/>
                </a:solidFill>
                <a:latin typeface="游ゴシック Medium" panose="020B0500000000000000" pitchFamily="50" charset="-128"/>
                <a:ea typeface="游ゴシック Medium" panose="020B0500000000000000" pitchFamily="50" charset="-128"/>
              </a:rPr>
              <a:t>Society5.0</a:t>
            </a:r>
            <a:r>
              <a:rPr lang="ja-JP" altLang="en-US" sz="1108" dirty="0">
                <a:solidFill>
                  <a:srgbClr val="000000"/>
                </a:solidFill>
                <a:latin typeface="游ゴシック Medium" panose="020B0500000000000000" pitchFamily="50" charset="-128"/>
                <a:ea typeface="游ゴシック Medium" panose="020B0500000000000000" pitchFamily="50" charset="-128"/>
              </a:rPr>
              <a:t>のサイバー空間など、</a:t>
            </a:r>
            <a:r>
              <a:rPr lang="ja-JP" altLang="en-US" sz="1108" b="1" dirty="0">
                <a:solidFill>
                  <a:srgbClr val="000000"/>
                </a:solidFill>
                <a:latin typeface="游ゴシック Medium" panose="020B0500000000000000" pitchFamily="50" charset="-128"/>
                <a:ea typeface="游ゴシック Medium" panose="020B0500000000000000" pitchFamily="50" charset="-128"/>
              </a:rPr>
              <a:t>デジタルデータ</a:t>
            </a:r>
            <a:r>
              <a:rPr lang="ja-JP" altLang="en-US" sz="1108" dirty="0">
                <a:solidFill>
                  <a:srgbClr val="000000"/>
                </a:solidFill>
                <a:latin typeface="游ゴシック Medium" panose="020B0500000000000000" pitchFamily="50" charset="-128"/>
                <a:ea typeface="游ゴシック Medium" panose="020B0500000000000000" pitchFamily="50" charset="-128"/>
              </a:rPr>
              <a:t>で空間を再現するには</a:t>
            </a:r>
            <a:r>
              <a:rPr lang="ja-JP" altLang="en-US" sz="1108" b="1" dirty="0">
                <a:solidFill>
                  <a:srgbClr val="000000"/>
                </a:solidFill>
                <a:latin typeface="游ゴシック Medium" panose="020B0500000000000000" pitchFamily="50" charset="-128"/>
                <a:ea typeface="游ゴシック Medium" panose="020B0500000000000000" pitchFamily="50" charset="-128"/>
              </a:rPr>
              <a:t>位置情報</a:t>
            </a:r>
            <a:r>
              <a:rPr lang="en-US" altLang="ja-JP" sz="1108" b="1" dirty="0">
                <a:solidFill>
                  <a:srgbClr val="000000"/>
                </a:solidFill>
                <a:latin typeface="游ゴシック Medium" panose="020B0500000000000000" pitchFamily="50" charset="-128"/>
                <a:ea typeface="游ゴシック Medium" panose="020B0500000000000000" pitchFamily="50" charset="-128"/>
              </a:rPr>
              <a:t>(</a:t>
            </a:r>
            <a:r>
              <a:rPr lang="ja-JP" altLang="en-US" sz="1108" b="1" dirty="0">
                <a:solidFill>
                  <a:srgbClr val="000000"/>
                </a:solidFill>
                <a:latin typeface="游ゴシック Medium" panose="020B0500000000000000" pitchFamily="50" charset="-128"/>
                <a:ea typeface="游ゴシック Medium" panose="020B0500000000000000" pitchFamily="50" charset="-128"/>
              </a:rPr>
              <a:t>座標</a:t>
            </a:r>
            <a:r>
              <a:rPr lang="en-US" altLang="ja-JP" sz="1108" b="1" dirty="0">
                <a:solidFill>
                  <a:srgbClr val="000000"/>
                </a:solidFill>
                <a:latin typeface="游ゴシック Medium" panose="020B0500000000000000" pitchFamily="50" charset="-128"/>
                <a:ea typeface="游ゴシック Medium" panose="020B0500000000000000" pitchFamily="50" charset="-128"/>
              </a:rPr>
              <a:t>)</a:t>
            </a:r>
            <a:r>
              <a:rPr lang="ja-JP" altLang="en-US" sz="1108" dirty="0">
                <a:solidFill>
                  <a:srgbClr val="000000"/>
                </a:solidFill>
                <a:latin typeface="游ゴシック Medium" panose="020B0500000000000000" pitchFamily="50" charset="-128"/>
                <a:ea typeface="游ゴシック Medium" panose="020B0500000000000000" pitchFamily="50" charset="-128"/>
              </a:rPr>
              <a:t>が必要。</a:t>
            </a:r>
            <a:endParaRPr lang="ja-JP" altLang="en-US" sz="1108" dirty="0">
              <a:latin typeface="游ゴシック Medium" panose="020B0500000000000000" pitchFamily="50" charset="-128"/>
              <a:ea typeface="游ゴシック Medium" panose="020B0500000000000000" pitchFamily="50" charset="-128"/>
            </a:endParaRPr>
          </a:p>
        </p:txBody>
      </p:sp>
      <p:sp>
        <p:nvSpPr>
          <p:cNvPr id="8" name="角丸四角形 7"/>
          <p:cNvSpPr/>
          <p:nvPr/>
        </p:nvSpPr>
        <p:spPr>
          <a:xfrm>
            <a:off x="265846" y="5746846"/>
            <a:ext cx="8640000" cy="797538"/>
          </a:xfrm>
          <a:prstGeom prst="roundRect">
            <a:avLst>
              <a:gd name="adj" fmla="val 11504"/>
            </a:avLst>
          </a:prstGeom>
          <a:noFill/>
          <a:ln w="19050">
            <a:solidFill>
              <a:srgbClr val="FF0066"/>
            </a:solidFill>
          </a:ln>
          <a:effectLst/>
        </p:spPr>
        <p:style>
          <a:lnRef idx="1">
            <a:schemeClr val="accent1"/>
          </a:lnRef>
          <a:fillRef idx="3">
            <a:schemeClr val="accent1"/>
          </a:fillRef>
          <a:effectRef idx="2">
            <a:schemeClr val="accent1"/>
          </a:effectRef>
          <a:fontRef idx="minor">
            <a:schemeClr val="lt1"/>
          </a:fontRef>
        </p:style>
        <p:txBody>
          <a:bodyPr lIns="33231" tIns="132923" rIns="33231" bIns="33231" rtlCol="0" anchor="ctr"/>
          <a:lstStyle/>
          <a:p>
            <a:r>
              <a:rPr lang="ja-JP" altLang="en-US"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インフラ</a:t>
            </a:r>
            <a:r>
              <a:rPr lang="en-US" altLang="ja-JP"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DX</a:t>
            </a:r>
            <a:r>
              <a:rPr lang="ja-JP" altLang="en-US"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の３</a:t>
            </a:r>
            <a:r>
              <a:rPr lang="en-US" altLang="ja-JP"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D</a:t>
            </a:r>
            <a:r>
              <a:rPr lang="ja-JP" altLang="en-US"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デジタルデータは、共通ルール「国家座標」に準拠</a:t>
            </a:r>
            <a:endParaRPr lang="en-US" altLang="ja-JP" sz="1477" b="1" dirty="0">
              <a:solidFill>
                <a:srgbClr val="FF0000"/>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pPr>
              <a:spcBef>
                <a:spcPts val="277"/>
              </a:spcBef>
            </a:pPr>
            <a:r>
              <a:rPr lang="ja-JP" altLang="en-US" sz="1292" dirty="0">
                <a:solidFill>
                  <a:srgbClr val="000000"/>
                </a:solidFill>
                <a:latin typeface="游ゴシック Medium" panose="020B0500000000000000" pitchFamily="50" charset="-128"/>
                <a:ea typeface="游ゴシック Medium" panose="020B0500000000000000" pitchFamily="50" charset="-128"/>
              </a:rPr>
              <a:t>記載例：「位置情報は国家座標に準拠すること」</a:t>
            </a:r>
            <a:endParaRPr lang="ja-JP" altLang="en-US" sz="1292" dirty="0">
              <a:latin typeface="游ゴシック Medium" panose="020B0500000000000000" pitchFamily="50" charset="-128"/>
              <a:ea typeface="游ゴシック Medium" panose="020B0500000000000000" pitchFamily="50" charset="-128"/>
            </a:endParaRPr>
          </a:p>
        </p:txBody>
      </p:sp>
      <p:sp>
        <p:nvSpPr>
          <p:cNvPr id="9" name="角丸四角形 8"/>
          <p:cNvSpPr/>
          <p:nvPr/>
        </p:nvSpPr>
        <p:spPr>
          <a:xfrm>
            <a:off x="4718769" y="4550539"/>
            <a:ext cx="4187077" cy="963692"/>
          </a:xfrm>
          <a:prstGeom prst="roundRect">
            <a:avLst>
              <a:gd name="adj" fmla="val 10258"/>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99692" rIns="33231" bIns="33231" rtlCol="0" anchor="ctr"/>
          <a:lstStyle/>
          <a:p>
            <a:r>
              <a:rPr lang="ja-JP" altLang="en-US" sz="1108">
                <a:solidFill>
                  <a:srgbClr val="000000"/>
                </a:solidFill>
                <a:latin typeface="游ゴシック Medium" panose="020B0500000000000000" pitchFamily="50" charset="-128"/>
                <a:ea typeface="游ゴシック Medium" panose="020B0500000000000000" pitchFamily="50" charset="-128"/>
              </a:rPr>
              <a:t>・劣化しにくい：</a:t>
            </a:r>
            <a:r>
              <a:rPr lang="ja-JP" altLang="en-US" sz="1108">
                <a:solidFill>
                  <a:schemeClr val="tx1"/>
                </a:solidFill>
                <a:latin typeface="游ゴシック Medium" panose="020B0500000000000000" pitchFamily="50" charset="-128"/>
                <a:ea typeface="游ゴシック Medium" panose="020B0500000000000000" pitchFamily="50" charset="-128"/>
              </a:rPr>
              <a:t>経</a:t>
            </a:r>
            <a:r>
              <a:rPr lang="ja-JP" altLang="en-US" sz="1108" dirty="0">
                <a:solidFill>
                  <a:schemeClr val="tx1"/>
                </a:solidFill>
                <a:latin typeface="游ゴシック Medium" panose="020B0500000000000000" pitchFamily="50" charset="-128"/>
                <a:ea typeface="游ゴシック Medium" panose="020B0500000000000000" pitchFamily="50" charset="-128"/>
              </a:rPr>
              <a:t>時変化に追随</a:t>
            </a:r>
            <a:endParaRPr lang="en-US" altLang="ja-JP" sz="1108" dirty="0">
              <a:solidFill>
                <a:schemeClr val="tx1"/>
              </a:solidFill>
              <a:latin typeface="游ゴシック Medium" panose="020B0500000000000000" pitchFamily="50" charset="-128"/>
              <a:ea typeface="游ゴシック Medium" panose="020B0500000000000000" pitchFamily="50" charset="-128"/>
            </a:endParaRPr>
          </a:p>
          <a:p>
            <a:r>
              <a:rPr lang="ja-JP" altLang="en-US" sz="1108">
                <a:solidFill>
                  <a:schemeClr val="tx1"/>
                </a:solidFill>
                <a:latin typeface="游ゴシック Medium" panose="020B0500000000000000" pitchFamily="50" charset="-128"/>
                <a:ea typeface="游ゴシック Medium" panose="020B0500000000000000" pitchFamily="50" charset="-128"/>
              </a:rPr>
              <a:t>・地震に強い　：地震に伴う地殻</a:t>
            </a:r>
            <a:r>
              <a:rPr lang="ja-JP" altLang="en-US" sz="1108" dirty="0">
                <a:solidFill>
                  <a:schemeClr val="tx1"/>
                </a:solidFill>
                <a:latin typeface="游ゴシック Medium" panose="020B0500000000000000" pitchFamily="50" charset="-128"/>
                <a:ea typeface="游ゴシック Medium" panose="020B0500000000000000" pitchFamily="50" charset="-128"/>
              </a:rPr>
              <a:t>変動にも順応</a:t>
            </a:r>
          </a:p>
          <a:p>
            <a:r>
              <a:rPr lang="ja-JP" altLang="en-US" sz="1108" dirty="0">
                <a:solidFill>
                  <a:srgbClr val="000000"/>
                </a:solidFill>
                <a:latin typeface="游ゴシック Medium" panose="020B0500000000000000" pitchFamily="50" charset="-128"/>
                <a:ea typeface="游ゴシック Medium" panose="020B0500000000000000" pitchFamily="50" charset="-128"/>
              </a:rPr>
              <a:t>・ズレによる事故や混乱が回避される</a:t>
            </a:r>
            <a:endParaRPr lang="en-US" altLang="ja-JP" sz="1108" dirty="0">
              <a:solidFill>
                <a:srgbClr val="000000"/>
              </a:solidFill>
              <a:latin typeface="游ゴシック Medium" panose="020B0500000000000000" pitchFamily="50" charset="-128"/>
              <a:ea typeface="游ゴシック Medium" panose="020B0500000000000000" pitchFamily="50" charset="-128"/>
            </a:endParaRPr>
          </a:p>
          <a:p>
            <a:r>
              <a:rPr lang="ja-JP" altLang="en-US" sz="1108" dirty="0">
                <a:solidFill>
                  <a:srgbClr val="000000"/>
                </a:solidFill>
                <a:latin typeface="游ゴシック Medium" panose="020B0500000000000000" pitchFamily="50" charset="-128"/>
                <a:ea typeface="游ゴシック Medium" panose="020B0500000000000000" pitchFamily="50" charset="-128"/>
              </a:rPr>
              <a:t>・他のデジタルデータと重なる、接合する</a:t>
            </a:r>
          </a:p>
        </p:txBody>
      </p:sp>
      <p:sp>
        <p:nvSpPr>
          <p:cNvPr id="10" name="角丸四角形 9"/>
          <p:cNvSpPr/>
          <p:nvPr/>
        </p:nvSpPr>
        <p:spPr>
          <a:xfrm>
            <a:off x="4718769" y="1161001"/>
            <a:ext cx="4187077" cy="1373794"/>
          </a:xfrm>
          <a:prstGeom prst="roundRect">
            <a:avLst>
              <a:gd name="adj" fmla="val 6177"/>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132923" rIns="33231" bIns="33231" rtlCol="0" anchor="t"/>
          <a:lstStyle/>
          <a:p>
            <a:r>
              <a:rPr lang="ja-JP" altLang="en-US" sz="1108" dirty="0">
                <a:solidFill>
                  <a:srgbClr val="000000"/>
                </a:solidFill>
                <a:latin typeface="游ゴシック Medium" panose="020B0500000000000000" pitchFamily="50" charset="-128"/>
                <a:ea typeface="游ゴシック Medium" panose="020B0500000000000000" pitchFamily="50" charset="-128"/>
              </a:rPr>
              <a:t>位置は</a:t>
            </a:r>
            <a:r>
              <a:rPr lang="ja-JP" altLang="en-US" sz="1108" b="1" dirty="0">
                <a:solidFill>
                  <a:srgbClr val="000000"/>
                </a:solidFill>
                <a:latin typeface="游ゴシック Medium" panose="020B0500000000000000" pitchFamily="50" charset="-128"/>
                <a:ea typeface="游ゴシック Medium" panose="020B0500000000000000" pitchFamily="50" charset="-128"/>
              </a:rPr>
              <a:t>地殻変動</a:t>
            </a:r>
            <a:r>
              <a:rPr lang="ja-JP" altLang="en-US" sz="1108" dirty="0">
                <a:solidFill>
                  <a:srgbClr val="000000"/>
                </a:solidFill>
                <a:latin typeface="游ゴシック Medium" panose="020B0500000000000000" pitchFamily="50" charset="-128"/>
                <a:ea typeface="游ゴシック Medium" panose="020B0500000000000000" pitchFamily="50" charset="-128"/>
              </a:rPr>
              <a:t>により</a:t>
            </a:r>
            <a:r>
              <a:rPr lang="ja-JP" altLang="en-US" sz="1108" b="1" dirty="0">
                <a:solidFill>
                  <a:srgbClr val="000000"/>
                </a:solidFill>
                <a:latin typeface="游ゴシック Medium" panose="020B0500000000000000" pitchFamily="50" charset="-128"/>
                <a:ea typeface="游ゴシック Medium" panose="020B0500000000000000" pitchFamily="50" charset="-128"/>
              </a:rPr>
              <a:t>時間変化</a:t>
            </a:r>
            <a:r>
              <a:rPr lang="ja-JP" altLang="en-US" sz="1108" dirty="0">
                <a:solidFill>
                  <a:srgbClr val="000000"/>
                </a:solidFill>
                <a:latin typeface="游ゴシック Medium" panose="020B0500000000000000" pitchFamily="50" charset="-128"/>
                <a:ea typeface="游ゴシック Medium" panose="020B0500000000000000" pitchFamily="50" charset="-128"/>
              </a:rPr>
              <a:t>する。</a:t>
            </a:r>
            <a:endParaRPr lang="en-US" altLang="ja-JP" sz="1108" dirty="0">
              <a:solidFill>
                <a:srgbClr val="000000"/>
              </a:solidFill>
              <a:latin typeface="游ゴシック Medium" panose="020B0500000000000000" pitchFamily="50" charset="-128"/>
              <a:ea typeface="游ゴシック Medium" panose="020B0500000000000000" pitchFamily="50" charset="-128"/>
            </a:endParaRPr>
          </a:p>
          <a:p>
            <a:r>
              <a:rPr lang="ja-JP" altLang="en-US" sz="1108" dirty="0">
                <a:solidFill>
                  <a:srgbClr val="000000"/>
                </a:solidFill>
                <a:latin typeface="游ゴシック Medium" panose="020B0500000000000000" pitchFamily="50" charset="-128"/>
                <a:ea typeface="游ゴシック Medium" panose="020B0500000000000000" pitchFamily="50" charset="-128"/>
              </a:rPr>
              <a:t>⇒インフラの位置も変化 ⇒ 維持管理が必要</a:t>
            </a:r>
            <a:endParaRPr lang="en-US" altLang="ja-JP" sz="1108" dirty="0">
              <a:solidFill>
                <a:srgbClr val="000000"/>
              </a:solidFill>
              <a:latin typeface="游ゴシック Medium" panose="020B0500000000000000" pitchFamily="50" charset="-128"/>
              <a:ea typeface="游ゴシック Medium" panose="020B0500000000000000" pitchFamily="50" charset="-128"/>
            </a:endParaRPr>
          </a:p>
        </p:txBody>
      </p:sp>
      <p:sp>
        <p:nvSpPr>
          <p:cNvPr id="12" name="角丸四角形 11"/>
          <p:cNvSpPr/>
          <p:nvPr/>
        </p:nvSpPr>
        <p:spPr>
          <a:xfrm>
            <a:off x="265846" y="2789308"/>
            <a:ext cx="4187077" cy="1462463"/>
          </a:xfrm>
          <a:prstGeom prst="roundRect">
            <a:avLst>
              <a:gd name="adj" fmla="val 6813"/>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99692" rIns="33231" bIns="33231" rtlCol="0" anchor="t"/>
          <a:lstStyle/>
          <a:p>
            <a:r>
              <a:rPr lang="ja-JP" altLang="en-US" sz="1108" dirty="0">
                <a:solidFill>
                  <a:srgbClr val="000000"/>
                </a:solidFill>
                <a:latin typeface="游ゴシック Medium" panose="020B0500000000000000" pitchFamily="50" charset="-128"/>
                <a:ea typeface="游ゴシック Medium" panose="020B0500000000000000" pitchFamily="50" charset="-128"/>
              </a:rPr>
              <a:t>国の</a:t>
            </a:r>
            <a:r>
              <a:rPr lang="ja-JP" altLang="en-US" sz="1108" b="1" dirty="0">
                <a:solidFill>
                  <a:srgbClr val="000000"/>
                </a:solidFill>
                <a:latin typeface="游ゴシック Medium" panose="020B0500000000000000" pitchFamily="50" charset="-128"/>
                <a:ea typeface="游ゴシック Medium" panose="020B0500000000000000" pitchFamily="50" charset="-128"/>
              </a:rPr>
              <a:t>位置の</a:t>
            </a:r>
            <a:r>
              <a:rPr lang="ja-JP" altLang="en-US" sz="1108" dirty="0">
                <a:solidFill>
                  <a:srgbClr val="000000"/>
                </a:solidFill>
                <a:latin typeface="游ゴシック Medium" panose="020B0500000000000000" pitchFamily="50" charset="-128"/>
                <a:ea typeface="游ゴシック Medium" panose="020B0500000000000000" pitchFamily="50" charset="-128"/>
              </a:rPr>
              <a:t>基準・</a:t>
            </a:r>
            <a:r>
              <a:rPr lang="ja-JP" altLang="en-US" sz="1108" b="1" dirty="0">
                <a:solidFill>
                  <a:srgbClr val="000000"/>
                </a:solidFill>
                <a:latin typeface="游ゴシック Medium" panose="020B0500000000000000" pitchFamily="50" charset="-128"/>
                <a:ea typeface="游ゴシック Medium" panose="020B0500000000000000" pitchFamily="50" charset="-128"/>
              </a:rPr>
              <a:t>共通ルール</a:t>
            </a:r>
            <a:r>
              <a:rPr lang="ja-JP" altLang="en-US" sz="1108" dirty="0">
                <a:solidFill>
                  <a:srgbClr val="000000"/>
                </a:solidFill>
                <a:latin typeface="游ゴシック Medium" panose="020B0500000000000000" pitchFamily="50" charset="-128"/>
                <a:ea typeface="游ゴシック Medium" panose="020B0500000000000000" pitchFamily="50" charset="-128"/>
              </a:rPr>
              <a:t>。日本の国家座標は、測量法で定められた日本経緯度</a:t>
            </a:r>
            <a:r>
              <a:rPr lang="ja-JP" altLang="en-US" sz="1108" b="1" dirty="0">
                <a:solidFill>
                  <a:srgbClr val="000000"/>
                </a:solidFill>
                <a:latin typeface="游ゴシック Medium" panose="020B0500000000000000" pitchFamily="50" charset="-128"/>
                <a:ea typeface="游ゴシック Medium" panose="020B0500000000000000" pitchFamily="50" charset="-128"/>
              </a:rPr>
              <a:t>原点</a:t>
            </a:r>
            <a:r>
              <a:rPr lang="ja-JP" altLang="en-US" sz="1108" dirty="0">
                <a:solidFill>
                  <a:srgbClr val="000000"/>
                </a:solidFill>
                <a:latin typeface="游ゴシック Medium" panose="020B0500000000000000" pitchFamily="50" charset="-128"/>
                <a:ea typeface="游ゴシック Medium" panose="020B0500000000000000" pitchFamily="50" charset="-128"/>
              </a:rPr>
              <a:t>、電子</a:t>
            </a:r>
            <a:r>
              <a:rPr lang="ja-JP" altLang="en-US" sz="1108" b="1" dirty="0">
                <a:solidFill>
                  <a:srgbClr val="000000"/>
                </a:solidFill>
                <a:latin typeface="游ゴシック Medium" panose="020B0500000000000000" pitchFamily="50" charset="-128"/>
                <a:ea typeface="游ゴシック Medium" panose="020B0500000000000000" pitchFamily="50" charset="-128"/>
              </a:rPr>
              <a:t>基準点</a:t>
            </a:r>
            <a:r>
              <a:rPr lang="ja-JP" altLang="en-US" sz="1108" dirty="0">
                <a:solidFill>
                  <a:srgbClr val="000000"/>
                </a:solidFill>
                <a:latin typeface="游ゴシック Medium" panose="020B0500000000000000" pitchFamily="50" charset="-128"/>
                <a:ea typeface="游ゴシック Medium" panose="020B0500000000000000" pitchFamily="50" charset="-128"/>
              </a:rPr>
              <a:t>、基盤</a:t>
            </a:r>
            <a:r>
              <a:rPr lang="ja-JP" altLang="en-US" sz="1108" b="1" dirty="0">
                <a:solidFill>
                  <a:srgbClr val="000000"/>
                </a:solidFill>
                <a:latin typeface="游ゴシック Medium" panose="020B0500000000000000" pitchFamily="50" charset="-128"/>
                <a:ea typeface="游ゴシック Medium" panose="020B0500000000000000" pitchFamily="50" charset="-128"/>
              </a:rPr>
              <a:t>地図</a:t>
            </a:r>
            <a:r>
              <a:rPr lang="ja-JP" altLang="en-US" sz="1108" dirty="0">
                <a:solidFill>
                  <a:srgbClr val="000000"/>
                </a:solidFill>
                <a:latin typeface="游ゴシック Medium" panose="020B0500000000000000" pitchFamily="50" charset="-128"/>
                <a:ea typeface="游ゴシック Medium" panose="020B0500000000000000" pitchFamily="50" charset="-128"/>
              </a:rPr>
              <a:t>情報等と整合する座標</a:t>
            </a:r>
            <a:endParaRPr lang="ja-JP" altLang="en-US" sz="1108" dirty="0">
              <a:latin typeface="游ゴシック Medium" panose="020B0500000000000000" pitchFamily="50" charset="-128"/>
              <a:ea typeface="游ゴシック Medium" panose="020B0500000000000000" pitchFamily="50" charset="-128"/>
            </a:endParaRPr>
          </a:p>
        </p:txBody>
      </p:sp>
      <p:sp>
        <p:nvSpPr>
          <p:cNvPr id="14" name="角丸四角形 13"/>
          <p:cNvSpPr/>
          <p:nvPr/>
        </p:nvSpPr>
        <p:spPr>
          <a:xfrm>
            <a:off x="4718769" y="2789308"/>
            <a:ext cx="4187077" cy="1519505"/>
          </a:xfrm>
          <a:prstGeom prst="roundRect">
            <a:avLst>
              <a:gd name="adj" fmla="val 5828"/>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99692" rIns="33231" bIns="33231" rtlCol="0" anchor="t"/>
          <a:lstStyle/>
          <a:p>
            <a:r>
              <a:rPr lang="ja-JP" altLang="en-US" sz="1108" dirty="0">
                <a:solidFill>
                  <a:srgbClr val="000000"/>
                </a:solidFill>
                <a:latin typeface="メイリオ" panose="020B0604030504040204" pitchFamily="50" charset="-128"/>
                <a:ea typeface="メイリオ" panose="020B0604030504040204" pitchFamily="50" charset="-128"/>
              </a:rPr>
              <a:t>国家座標を対象</a:t>
            </a:r>
            <a:r>
              <a:rPr lang="ja-JP" altLang="en-US" sz="923" dirty="0">
                <a:solidFill>
                  <a:srgbClr val="000000"/>
                </a:solidFill>
                <a:latin typeface="メイリオ" panose="020B0604030504040204" pitchFamily="50" charset="-128"/>
                <a:ea typeface="メイリオ" panose="020B0604030504040204" pitchFamily="50" charset="-128"/>
              </a:rPr>
              <a:t>と</a:t>
            </a:r>
            <a:endParaRPr lang="en-US" altLang="ja-JP" sz="923" dirty="0">
              <a:solidFill>
                <a:srgbClr val="000000"/>
              </a:solidFill>
              <a:latin typeface="メイリオ" panose="020B0604030504040204" pitchFamily="50" charset="-128"/>
              <a:ea typeface="メイリオ" panose="020B0604030504040204" pitchFamily="50" charset="-128"/>
            </a:endParaRPr>
          </a:p>
          <a:p>
            <a:r>
              <a:rPr lang="ja-JP" altLang="en-US" sz="923" dirty="0">
                <a:solidFill>
                  <a:srgbClr val="000000"/>
                </a:solidFill>
                <a:latin typeface="メイリオ" panose="020B0604030504040204" pitchFamily="50" charset="-128"/>
                <a:ea typeface="メイリオ" panose="020B0604030504040204" pitchFamily="50" charset="-128"/>
              </a:rPr>
              <a:t>した</a:t>
            </a:r>
            <a:r>
              <a:rPr lang="ja-JP" altLang="en-US" sz="1108" dirty="0">
                <a:solidFill>
                  <a:srgbClr val="000000"/>
                </a:solidFill>
                <a:latin typeface="游ゴシック Medium" panose="020B0500000000000000" pitchFamily="50" charset="-128"/>
                <a:ea typeface="游ゴシック Medium" panose="020B0500000000000000" pitchFamily="50" charset="-128"/>
                <a:cs typeface="メイリオ" panose="020B0604030504040204" pitchFamily="50" charset="-128"/>
              </a:rPr>
              <a:t>地殻変動補正</a:t>
            </a:r>
            <a:endParaRPr lang="en-US" altLang="ja-JP" sz="1108" dirty="0">
              <a:solidFill>
                <a:srgbClr val="000000"/>
              </a:solidFill>
              <a:latin typeface="游ゴシック Medium" panose="020B0500000000000000" pitchFamily="50" charset="-128"/>
              <a:ea typeface="游ゴシック Medium" panose="020B0500000000000000" pitchFamily="50" charset="-128"/>
              <a:cs typeface="メイリオ" panose="020B0604030504040204" pitchFamily="50" charset="-128"/>
            </a:endParaRPr>
          </a:p>
          <a:p>
            <a:r>
              <a:rPr lang="ja-JP" altLang="en-US" sz="1108" dirty="0">
                <a:solidFill>
                  <a:srgbClr val="000000"/>
                </a:solidFill>
                <a:latin typeface="游ゴシック Medium" panose="020B0500000000000000" pitchFamily="50" charset="-128"/>
                <a:ea typeface="游ゴシック Medium" panose="020B0500000000000000" pitchFamily="50" charset="-128"/>
                <a:cs typeface="メイリオ" panose="020B0604030504040204" pitchFamily="50" charset="-128"/>
              </a:rPr>
              <a:t>システムを開発</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8" dirty="0">
              <a:solidFill>
                <a:srgbClr val="000000"/>
              </a:solidFill>
              <a:latin typeface="メイリオ" panose="020B0604030504040204" pitchFamily="50" charset="-128"/>
              <a:ea typeface="メイリオ" panose="020B0604030504040204" pitchFamily="50" charset="-128"/>
            </a:endParaRPr>
          </a:p>
          <a:p>
            <a:r>
              <a:rPr lang="ja-JP" altLang="en-US" sz="1108" dirty="0">
                <a:solidFill>
                  <a:srgbClr val="000000"/>
                </a:solidFill>
                <a:latin typeface="メイリオ" panose="020B0604030504040204" pitchFamily="50" charset="-128"/>
                <a:ea typeface="メイリオ" panose="020B0604030504040204" pitchFamily="50" charset="-128"/>
              </a:rPr>
              <a:t>国家座標への準拠促進</a:t>
            </a:r>
            <a:endParaRPr lang="en-US" altLang="ja-JP" sz="1108" dirty="0">
              <a:solidFill>
                <a:srgbClr val="000000"/>
              </a:solidFill>
              <a:latin typeface="メイリオ" panose="020B0604030504040204" pitchFamily="50" charset="-128"/>
              <a:ea typeface="メイリオ" panose="020B0604030504040204" pitchFamily="50" charset="-128"/>
            </a:endParaRPr>
          </a:p>
          <a:p>
            <a:r>
              <a:rPr lang="ja-JP" altLang="en-US" sz="1108" dirty="0">
                <a:solidFill>
                  <a:srgbClr val="000000"/>
                </a:solidFill>
                <a:latin typeface="游ゴシック Medium" panose="020B0500000000000000" pitchFamily="50" charset="-128"/>
                <a:ea typeface="游ゴシック Medium" panose="020B0500000000000000" pitchFamily="50" charset="-128"/>
              </a:rPr>
              <a:t>・</a:t>
            </a:r>
            <a:r>
              <a:rPr lang="en-US" altLang="zh-TW" sz="1108" dirty="0">
                <a:solidFill>
                  <a:srgbClr val="000000"/>
                </a:solidFill>
                <a:latin typeface="游ゴシック Medium" panose="020B0500000000000000" pitchFamily="50" charset="-128"/>
                <a:ea typeface="游ゴシック Medium" panose="020B0500000000000000" pitchFamily="50" charset="-128"/>
              </a:rPr>
              <a:t>ICT</a:t>
            </a:r>
            <a:r>
              <a:rPr lang="zh-TW" altLang="en-US" sz="1108" dirty="0">
                <a:solidFill>
                  <a:srgbClr val="000000"/>
                </a:solidFill>
                <a:latin typeface="游ゴシック Medium" panose="020B0500000000000000" pitchFamily="50" charset="-128"/>
                <a:ea typeface="游ゴシック Medium" panose="020B0500000000000000" pitchFamily="50" charset="-128"/>
              </a:rPr>
              <a:t>活用工事</a:t>
            </a:r>
            <a:r>
              <a:rPr lang="en-US" altLang="zh-TW" sz="1108" dirty="0">
                <a:solidFill>
                  <a:srgbClr val="000000"/>
                </a:solidFill>
                <a:latin typeface="游ゴシック Medium" panose="020B0500000000000000" pitchFamily="50" charset="-128"/>
                <a:ea typeface="游ゴシック Medium" panose="020B0500000000000000" pitchFamily="50" charset="-128"/>
              </a:rPr>
              <a:t>(</a:t>
            </a:r>
            <a:r>
              <a:rPr lang="zh-TW" altLang="en-US" sz="1108" dirty="0">
                <a:solidFill>
                  <a:srgbClr val="000000"/>
                </a:solidFill>
                <a:latin typeface="游ゴシック Medium" panose="020B0500000000000000" pitchFamily="50" charset="-128"/>
                <a:ea typeface="游ゴシック Medium" panose="020B0500000000000000" pitchFamily="50" charset="-128"/>
              </a:rPr>
              <a:t>土工</a:t>
            </a:r>
            <a:r>
              <a:rPr lang="en-US" altLang="zh-TW" sz="1108" dirty="0">
                <a:solidFill>
                  <a:srgbClr val="000000"/>
                </a:solidFill>
                <a:latin typeface="游ゴシック Medium" panose="020B0500000000000000" pitchFamily="50" charset="-128"/>
                <a:ea typeface="游ゴシック Medium" panose="020B0500000000000000" pitchFamily="50" charset="-128"/>
              </a:rPr>
              <a:t>)</a:t>
            </a:r>
            <a:r>
              <a:rPr lang="zh-TW" altLang="en-US" sz="1108" dirty="0">
                <a:solidFill>
                  <a:srgbClr val="000000"/>
                </a:solidFill>
                <a:latin typeface="游ゴシック Medium" panose="020B0500000000000000" pitchFamily="50" charset="-128"/>
                <a:ea typeface="游ゴシック Medium" panose="020B0500000000000000" pitchFamily="50" charset="-128"/>
              </a:rPr>
              <a:t>実施要領</a:t>
            </a:r>
            <a:r>
              <a:rPr lang="ja-JP" altLang="en-US" sz="923" dirty="0" err="1">
                <a:solidFill>
                  <a:srgbClr val="000000"/>
                </a:solidFill>
                <a:latin typeface="游ゴシック Medium" panose="020B0500000000000000" pitchFamily="50" charset="-128"/>
                <a:ea typeface="游ゴシック Medium" panose="020B0500000000000000" pitchFamily="50" charset="-128"/>
              </a:rPr>
              <a:t>への</a:t>
            </a:r>
            <a:r>
              <a:rPr lang="ja-JP" altLang="en-US" sz="1108" dirty="0">
                <a:solidFill>
                  <a:srgbClr val="000000"/>
                </a:solidFill>
                <a:latin typeface="游ゴシック Medium" panose="020B0500000000000000" pitchFamily="50" charset="-128"/>
                <a:ea typeface="游ゴシック Medium" panose="020B0500000000000000" pitchFamily="50" charset="-128"/>
              </a:rPr>
              <a:t>反映</a:t>
            </a:r>
            <a:r>
              <a:rPr lang="ja-JP" altLang="en-US" sz="923" dirty="0">
                <a:solidFill>
                  <a:srgbClr val="000000"/>
                </a:solidFill>
                <a:latin typeface="游ゴシック Medium" panose="020B0500000000000000" pitchFamily="50" charset="-128"/>
                <a:ea typeface="游ゴシック Medium" panose="020B0500000000000000" pitchFamily="50" charset="-128"/>
              </a:rPr>
              <a:t>（</a:t>
            </a:r>
            <a:r>
              <a:rPr lang="en-US" altLang="ja-JP" sz="923" dirty="0">
                <a:solidFill>
                  <a:srgbClr val="000000"/>
                </a:solidFill>
                <a:latin typeface="游ゴシック Medium" panose="020B0500000000000000" pitchFamily="50" charset="-128"/>
                <a:ea typeface="游ゴシック Medium" panose="020B0500000000000000" pitchFamily="50" charset="-128"/>
              </a:rPr>
              <a:t>R2.4</a:t>
            </a:r>
            <a:r>
              <a:rPr lang="ja-JP" altLang="en-US" sz="923" dirty="0">
                <a:solidFill>
                  <a:srgbClr val="000000"/>
                </a:solidFill>
                <a:latin typeface="游ゴシック Medium" panose="020B0500000000000000" pitchFamily="50" charset="-128"/>
                <a:ea typeface="游ゴシック Medium" panose="020B0500000000000000" pitchFamily="50" charset="-128"/>
              </a:rPr>
              <a:t>）</a:t>
            </a:r>
          </a:p>
          <a:p>
            <a:pPr marL="162662" indent="-162662"/>
            <a:r>
              <a:rPr lang="ja-JP" altLang="en-US" sz="1108" dirty="0">
                <a:solidFill>
                  <a:srgbClr val="000000"/>
                </a:solidFill>
                <a:latin typeface="游ゴシック Medium" panose="020B0500000000000000" pitchFamily="50" charset="-128"/>
                <a:ea typeface="游ゴシック Medium" panose="020B0500000000000000" pitchFamily="50" charset="-128"/>
                <a:cs typeface="メイリオ" panose="020B0604030504040204" pitchFamily="50" charset="-128"/>
              </a:rPr>
              <a:t>・</a:t>
            </a:r>
            <a:r>
              <a:rPr lang="ja-JP" altLang="en-US" sz="831" dirty="0">
                <a:solidFill>
                  <a:srgbClr val="000000"/>
                </a:solidFill>
                <a:latin typeface="游ゴシック Medium" panose="020B0500000000000000" pitchFamily="50" charset="-128"/>
                <a:ea typeface="游ゴシック Medium" panose="020B0500000000000000" pitchFamily="50" charset="-128"/>
              </a:rPr>
              <a:t>携帯基地局等設置</a:t>
            </a:r>
            <a:r>
              <a:rPr lang="ja-JP" altLang="en-US" sz="1108" dirty="0">
                <a:solidFill>
                  <a:srgbClr val="000000"/>
                </a:solidFill>
                <a:latin typeface="游ゴシック Medium" panose="020B0500000000000000" pitchFamily="50" charset="-128"/>
                <a:ea typeface="游ゴシック Medium" panose="020B0500000000000000" pitchFamily="50" charset="-128"/>
              </a:rPr>
              <a:t>民間等電子基準点の性能基準・</a:t>
            </a:r>
            <a:r>
              <a:rPr lang="en-US" altLang="ja-JP" sz="1108" dirty="0">
                <a:solidFill>
                  <a:srgbClr val="000000"/>
                </a:solidFill>
                <a:latin typeface="游ゴシック Medium" panose="020B0500000000000000" pitchFamily="50" charset="-128"/>
                <a:ea typeface="游ゴシック Medium" panose="020B0500000000000000" pitchFamily="50" charset="-128"/>
              </a:rPr>
              <a:t/>
            </a:r>
            <a:br>
              <a:rPr lang="en-US" altLang="ja-JP" sz="1108" dirty="0">
                <a:solidFill>
                  <a:srgbClr val="000000"/>
                </a:solidFill>
                <a:latin typeface="游ゴシック Medium" panose="020B0500000000000000" pitchFamily="50" charset="-128"/>
                <a:ea typeface="游ゴシック Medium" panose="020B0500000000000000" pitchFamily="50" charset="-128"/>
              </a:rPr>
            </a:br>
            <a:r>
              <a:rPr lang="ja-JP" altLang="en-US" sz="1108" dirty="0">
                <a:solidFill>
                  <a:srgbClr val="000000"/>
                </a:solidFill>
                <a:latin typeface="游ゴシック Medium" panose="020B0500000000000000" pitchFamily="50" charset="-128"/>
                <a:ea typeface="游ゴシック Medium" panose="020B0500000000000000" pitchFamily="50" charset="-128"/>
              </a:rPr>
              <a:t>検定制度を創設</a:t>
            </a:r>
            <a:r>
              <a:rPr lang="en-US" altLang="ja-JP" sz="923" dirty="0">
                <a:solidFill>
                  <a:srgbClr val="000000"/>
                </a:solidFill>
                <a:latin typeface="游ゴシック Medium" panose="020B0500000000000000" pitchFamily="50" charset="-128"/>
                <a:ea typeface="游ゴシック Medium" panose="020B0500000000000000" pitchFamily="50" charset="-128"/>
              </a:rPr>
              <a:t/>
            </a:r>
            <a:br>
              <a:rPr lang="en-US" altLang="ja-JP" sz="923" dirty="0">
                <a:solidFill>
                  <a:srgbClr val="000000"/>
                </a:solidFill>
                <a:latin typeface="游ゴシック Medium" panose="020B0500000000000000" pitchFamily="50" charset="-128"/>
                <a:ea typeface="游ゴシック Medium" panose="020B0500000000000000" pitchFamily="50" charset="-128"/>
              </a:rPr>
            </a:br>
            <a:endParaRPr lang="en-US" altLang="ja-JP" sz="923" dirty="0">
              <a:solidFill>
                <a:srgbClr val="000000"/>
              </a:solidFill>
              <a:latin typeface="游ゴシック Medium" panose="020B0500000000000000" pitchFamily="50" charset="-128"/>
              <a:ea typeface="游ゴシック Medium" panose="020B0500000000000000" pitchFamily="50" charset="-128"/>
            </a:endParaRPr>
          </a:p>
        </p:txBody>
      </p:sp>
      <p:grpSp>
        <p:nvGrpSpPr>
          <p:cNvPr id="7" name="グループ化 6"/>
          <p:cNvGrpSpPr/>
          <p:nvPr/>
        </p:nvGrpSpPr>
        <p:grpSpPr>
          <a:xfrm>
            <a:off x="5181596" y="1789595"/>
            <a:ext cx="1631679" cy="626716"/>
            <a:chOff x="4279779" y="3331062"/>
            <a:chExt cx="1767652" cy="678942"/>
          </a:xfrm>
        </p:grpSpPr>
        <p:pic>
          <p:nvPicPr>
            <p:cNvPr id="16" name="図 15">
              <a:extLst>
                <a:ext uri="{FF2B5EF4-FFF2-40B4-BE49-F238E27FC236}">
                  <a16:creationId xmlns:a16="http://schemas.microsoft.com/office/drawing/2014/main" id="{4C5EEA18-08B5-4250-A8C4-F63153BB047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79779" y="3352609"/>
              <a:ext cx="1719391" cy="657395"/>
            </a:xfrm>
            <a:prstGeom prst="rect">
              <a:avLst/>
            </a:prstGeom>
            <a:ln>
              <a:noFill/>
            </a:ln>
            <a:effectLst>
              <a:outerShdw blurRad="50800" dist="38100" dir="2700000" algn="tl" rotWithShape="0">
                <a:prstClr val="black">
                  <a:alpha val="40000"/>
                </a:prstClr>
              </a:outerShdw>
            </a:effectLst>
          </p:spPr>
        </p:pic>
        <p:pic>
          <p:nvPicPr>
            <p:cNvPr id="44"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79970" y="3331062"/>
              <a:ext cx="134079" cy="191699"/>
            </a:xfrm>
            <a:prstGeom prst="rect">
              <a:avLst/>
            </a:prstGeom>
            <a:ln w="12700">
              <a:miter lim="400000"/>
            </a:ln>
          </p:spPr>
        </p:pic>
        <p:pic>
          <p:nvPicPr>
            <p:cNvPr id="45"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37150" y="3514720"/>
              <a:ext cx="134079" cy="191699"/>
            </a:xfrm>
            <a:prstGeom prst="rect">
              <a:avLst/>
            </a:prstGeom>
            <a:ln w="12700">
              <a:miter lim="400000"/>
            </a:ln>
          </p:spPr>
        </p:pic>
        <p:pic>
          <p:nvPicPr>
            <p:cNvPr id="46"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41711" y="3487803"/>
              <a:ext cx="134079" cy="191699"/>
            </a:xfrm>
            <a:prstGeom prst="rect">
              <a:avLst/>
            </a:prstGeom>
            <a:ln w="12700">
              <a:miter lim="400000"/>
            </a:ln>
          </p:spPr>
        </p:pic>
        <p:pic>
          <p:nvPicPr>
            <p:cNvPr id="47"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3802" y="3470769"/>
              <a:ext cx="134079" cy="191699"/>
            </a:xfrm>
            <a:prstGeom prst="rect">
              <a:avLst/>
            </a:prstGeom>
            <a:ln w="12700">
              <a:miter lim="400000"/>
            </a:ln>
          </p:spPr>
        </p:pic>
        <p:pic>
          <p:nvPicPr>
            <p:cNvPr id="48"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61552" y="3610570"/>
              <a:ext cx="134079" cy="191699"/>
            </a:xfrm>
            <a:prstGeom prst="rect">
              <a:avLst/>
            </a:prstGeom>
            <a:ln w="12700">
              <a:miter lim="400000"/>
            </a:ln>
          </p:spPr>
        </p:pic>
        <p:pic>
          <p:nvPicPr>
            <p:cNvPr id="49"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41625" y="3740785"/>
              <a:ext cx="134079" cy="191699"/>
            </a:xfrm>
            <a:prstGeom prst="rect">
              <a:avLst/>
            </a:prstGeom>
            <a:ln w="12700">
              <a:miter lim="400000"/>
            </a:ln>
          </p:spPr>
        </p:pic>
        <p:grpSp>
          <p:nvGrpSpPr>
            <p:cNvPr id="51" name="グループ化 50">
              <a:extLst>
                <a:ext uri="{FF2B5EF4-FFF2-40B4-BE49-F238E27FC236}">
                  <a16:creationId xmlns:a16="http://schemas.microsoft.com/office/drawing/2014/main" id="{289E8B4B-0E2B-42F4-9A24-441AA46EEFF4}"/>
                </a:ext>
              </a:extLst>
            </p:cNvPr>
            <p:cNvGrpSpPr/>
            <p:nvPr/>
          </p:nvGrpSpPr>
          <p:grpSpPr>
            <a:xfrm>
              <a:off x="5212643" y="3506994"/>
              <a:ext cx="71894" cy="141775"/>
              <a:chOff x="1107626" y="4568165"/>
              <a:chExt cx="873574" cy="1722697"/>
            </a:xfrm>
            <a:effectLst/>
          </p:grpSpPr>
          <p:sp>
            <p:nvSpPr>
              <p:cNvPr id="76" name="正方形/長方形 75">
                <a:extLst>
                  <a:ext uri="{FF2B5EF4-FFF2-40B4-BE49-F238E27FC236}">
                    <a16:creationId xmlns:a16="http://schemas.microsoft.com/office/drawing/2014/main" id="{1EEB8FA2-B6E6-4A11-92E0-889B4019E1F6}"/>
                  </a:ext>
                </a:extLst>
              </p:cNvPr>
              <p:cNvSpPr/>
              <p:nvPr/>
            </p:nvSpPr>
            <p:spPr>
              <a:xfrm rot="19874355">
                <a:off x="1609253" y="5226246"/>
                <a:ext cx="262113" cy="45719"/>
              </a:xfrm>
              <a:prstGeom prst="rect">
                <a:avLst/>
              </a:prstGeom>
              <a:solidFill>
                <a:srgbClr val="EAEAEA"/>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BCABBFCF-077E-439F-8CAB-8272CDC932AF}"/>
                  </a:ext>
                </a:extLst>
              </p:cNvPr>
              <p:cNvSpPr/>
              <p:nvPr/>
            </p:nvSpPr>
            <p:spPr>
              <a:xfrm>
                <a:off x="1601863" y="5169668"/>
                <a:ext cx="262113" cy="45719"/>
              </a:xfrm>
              <a:prstGeom prst="rect">
                <a:avLst/>
              </a:prstGeom>
              <a:solidFill>
                <a:srgbClr val="EAEAEA"/>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78" name="直方体 77">
                <a:extLst>
                  <a:ext uri="{FF2B5EF4-FFF2-40B4-BE49-F238E27FC236}">
                    <a16:creationId xmlns:a16="http://schemas.microsoft.com/office/drawing/2014/main" id="{B256A96F-21E0-434C-A8D2-8B7083D2856B}"/>
                  </a:ext>
                </a:extLst>
              </p:cNvPr>
              <p:cNvSpPr/>
              <p:nvPr/>
            </p:nvSpPr>
            <p:spPr>
              <a:xfrm>
                <a:off x="1107626" y="6037301"/>
                <a:ext cx="873574" cy="253561"/>
              </a:xfrm>
              <a:prstGeom prst="cube">
                <a:avLst>
                  <a:gd name="adj" fmla="val 88877"/>
                </a:avLst>
              </a:prstGeom>
              <a:solidFill>
                <a:schemeClr val="bg1">
                  <a:lumMod val="85000"/>
                </a:schemeClr>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79" name="円柱 78">
                <a:extLst>
                  <a:ext uri="{FF2B5EF4-FFF2-40B4-BE49-F238E27FC236}">
                    <a16:creationId xmlns:a16="http://schemas.microsoft.com/office/drawing/2014/main" id="{B695BACD-D4F9-437B-AD7B-243FE59E907E}"/>
                  </a:ext>
                </a:extLst>
              </p:cNvPr>
              <p:cNvSpPr/>
              <p:nvPr/>
            </p:nvSpPr>
            <p:spPr>
              <a:xfrm>
                <a:off x="1481173" y="4960568"/>
                <a:ext cx="146339" cy="1197436"/>
              </a:xfrm>
              <a:prstGeom prst="can">
                <a:avLst/>
              </a:prstGeom>
              <a:gradFill>
                <a:gsLst>
                  <a:gs pos="0">
                    <a:schemeClr val="tx1">
                      <a:lumMod val="50000"/>
                      <a:lumOff val="50000"/>
                    </a:schemeClr>
                  </a:gs>
                  <a:gs pos="41000">
                    <a:schemeClr val="bg1">
                      <a:lumMod val="85000"/>
                    </a:schemeClr>
                  </a:gs>
                  <a:gs pos="59000">
                    <a:schemeClr val="bg1">
                      <a:lumMod val="85000"/>
                    </a:schemeClr>
                  </a:gs>
                  <a:gs pos="100000">
                    <a:schemeClr val="tx1">
                      <a:lumMod val="50000"/>
                      <a:lumOff val="50000"/>
                    </a:schemeClr>
                  </a:gs>
                </a:gsLst>
                <a:lin ang="0" scaled="1"/>
              </a:gra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80" name="円柱 79">
                <a:extLst>
                  <a:ext uri="{FF2B5EF4-FFF2-40B4-BE49-F238E27FC236}">
                    <a16:creationId xmlns:a16="http://schemas.microsoft.com/office/drawing/2014/main" id="{D0EB7C4F-2A51-4804-AD66-FE972FE17D01}"/>
                  </a:ext>
                </a:extLst>
              </p:cNvPr>
              <p:cNvSpPr/>
              <p:nvPr/>
            </p:nvSpPr>
            <p:spPr>
              <a:xfrm flipH="1">
                <a:off x="1812732" y="5158760"/>
                <a:ext cx="54863" cy="45719"/>
              </a:xfrm>
              <a:prstGeom prst="can">
                <a:avLst/>
              </a:prstGeom>
              <a:pattFill prst="pct50">
                <a:fgClr>
                  <a:schemeClr val="bg1">
                    <a:lumMod val="85000"/>
                  </a:schemeClr>
                </a:fgClr>
                <a:bgClr>
                  <a:schemeClr val="bg1"/>
                </a:bgClr>
              </a:patt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81" name="グループ化 80">
                <a:extLst>
                  <a:ext uri="{FF2B5EF4-FFF2-40B4-BE49-F238E27FC236}">
                    <a16:creationId xmlns:a16="http://schemas.microsoft.com/office/drawing/2014/main" id="{2DB4BED5-D1B4-4E11-B162-1B7577136FBE}"/>
                  </a:ext>
                </a:extLst>
              </p:cNvPr>
              <p:cNvGrpSpPr/>
              <p:nvPr/>
            </p:nvGrpSpPr>
            <p:grpSpPr>
              <a:xfrm>
                <a:off x="1728075" y="5033834"/>
                <a:ext cx="220160" cy="136974"/>
                <a:chOff x="9925571" y="2210099"/>
                <a:chExt cx="220160" cy="136974"/>
              </a:xfrm>
            </p:grpSpPr>
            <p:sp>
              <p:nvSpPr>
                <p:cNvPr id="91" name="楕円 90">
                  <a:extLst>
                    <a:ext uri="{FF2B5EF4-FFF2-40B4-BE49-F238E27FC236}">
                      <a16:creationId xmlns:a16="http://schemas.microsoft.com/office/drawing/2014/main" id="{590359B0-6684-471E-B74F-930921A6E965}"/>
                    </a:ext>
                  </a:extLst>
                </p:cNvPr>
                <p:cNvSpPr/>
                <p:nvPr/>
              </p:nvSpPr>
              <p:spPr>
                <a:xfrm>
                  <a:off x="9960063" y="2275752"/>
                  <a:ext cx="151177" cy="71321"/>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92" name="グループ化 91">
                  <a:extLst>
                    <a:ext uri="{FF2B5EF4-FFF2-40B4-BE49-F238E27FC236}">
                      <a16:creationId xmlns:a16="http://schemas.microsoft.com/office/drawing/2014/main" id="{D919E9C4-19CC-4225-AB4B-F65EBCB49956}"/>
                    </a:ext>
                  </a:extLst>
                </p:cNvPr>
                <p:cNvGrpSpPr/>
                <p:nvPr/>
              </p:nvGrpSpPr>
              <p:grpSpPr>
                <a:xfrm>
                  <a:off x="9925571" y="2210099"/>
                  <a:ext cx="220160" cy="119038"/>
                  <a:chOff x="9501810" y="1123166"/>
                  <a:chExt cx="344026" cy="181153"/>
                </a:xfrm>
              </p:grpSpPr>
              <p:sp>
                <p:nvSpPr>
                  <p:cNvPr id="93" name="楕円 92">
                    <a:extLst>
                      <a:ext uri="{FF2B5EF4-FFF2-40B4-BE49-F238E27FC236}">
                        <a16:creationId xmlns:a16="http://schemas.microsoft.com/office/drawing/2014/main" id="{6DA1C744-B653-4A33-94F1-84C1814D669C}"/>
                      </a:ext>
                    </a:extLst>
                  </p:cNvPr>
                  <p:cNvSpPr/>
                  <p:nvPr/>
                </p:nvSpPr>
                <p:spPr>
                  <a:xfrm>
                    <a:off x="9501810" y="1157670"/>
                    <a:ext cx="344026" cy="14664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4" name="楕円 93">
                    <a:extLst>
                      <a:ext uri="{FF2B5EF4-FFF2-40B4-BE49-F238E27FC236}">
                        <a16:creationId xmlns:a16="http://schemas.microsoft.com/office/drawing/2014/main" id="{952274E5-D287-454E-A871-5ED4D27836D5}"/>
                      </a:ext>
                    </a:extLst>
                  </p:cNvPr>
                  <p:cNvSpPr/>
                  <p:nvPr/>
                </p:nvSpPr>
                <p:spPr>
                  <a:xfrm>
                    <a:off x="9501810" y="1123166"/>
                    <a:ext cx="344026" cy="14664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grpSp>
          <p:sp>
            <p:nvSpPr>
              <p:cNvPr id="82" name="円弧 81">
                <a:extLst>
                  <a:ext uri="{FF2B5EF4-FFF2-40B4-BE49-F238E27FC236}">
                    <a16:creationId xmlns:a16="http://schemas.microsoft.com/office/drawing/2014/main" id="{33189A0B-D428-48E2-A89B-D78AECD1E11F}"/>
                  </a:ext>
                </a:extLst>
              </p:cNvPr>
              <p:cNvSpPr/>
              <p:nvPr/>
            </p:nvSpPr>
            <p:spPr>
              <a:xfrm>
                <a:off x="1481173" y="5152872"/>
                <a:ext cx="142290" cy="51608"/>
              </a:xfrm>
              <a:prstGeom prst="arc">
                <a:avLst>
                  <a:gd name="adj1" fmla="val 324768"/>
                  <a:gd name="adj2" fmla="val 10470458"/>
                </a:avLst>
              </a:prstGeom>
              <a:ln w="317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83" name="円柱 82">
                <a:extLst>
                  <a:ext uri="{FF2B5EF4-FFF2-40B4-BE49-F238E27FC236}">
                    <a16:creationId xmlns:a16="http://schemas.microsoft.com/office/drawing/2014/main" id="{D7515625-13BE-48B7-9583-083150F6B362}"/>
                  </a:ext>
                </a:extLst>
              </p:cNvPr>
              <p:cNvSpPr/>
              <p:nvPr/>
            </p:nvSpPr>
            <p:spPr>
              <a:xfrm>
                <a:off x="1531100" y="4595813"/>
                <a:ext cx="45719" cy="386187"/>
              </a:xfrm>
              <a:prstGeom prst="can">
                <a:avLst/>
              </a:prstGeom>
              <a:gradFill flip="none" rotWithShape="1">
                <a:gsLst>
                  <a:gs pos="0">
                    <a:schemeClr val="tx1">
                      <a:lumMod val="65000"/>
                      <a:lumOff val="35000"/>
                    </a:schemeClr>
                  </a:gs>
                  <a:gs pos="41000">
                    <a:schemeClr val="bg1">
                      <a:lumMod val="75000"/>
                    </a:schemeClr>
                  </a:gs>
                  <a:gs pos="59000">
                    <a:schemeClr val="bg1">
                      <a:lumMod val="75000"/>
                    </a:schemeClr>
                  </a:gs>
                  <a:gs pos="100000">
                    <a:schemeClr val="tx1">
                      <a:lumMod val="65000"/>
                      <a:lumOff val="35000"/>
                    </a:schemeClr>
                  </a:gs>
                </a:gsLst>
                <a:lin ang="0" scaled="1"/>
                <a:tileRect/>
              </a:gra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84" name="直線コネクタ 83">
                <a:extLst>
                  <a:ext uri="{FF2B5EF4-FFF2-40B4-BE49-F238E27FC236}">
                    <a16:creationId xmlns:a16="http://schemas.microsoft.com/office/drawing/2014/main" id="{E91AEC1F-6851-4DC9-9A2F-FF04C8C3C278}"/>
                  </a:ext>
                </a:extLst>
              </p:cNvPr>
              <p:cNvCxnSpPr/>
              <p:nvPr/>
            </p:nvCxnSpPr>
            <p:spPr>
              <a:xfrm>
                <a:off x="1576800" y="4661588"/>
                <a:ext cx="36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直線コネクタ 84">
                <a:extLst>
                  <a:ext uri="{FF2B5EF4-FFF2-40B4-BE49-F238E27FC236}">
                    <a16:creationId xmlns:a16="http://schemas.microsoft.com/office/drawing/2014/main" id="{55014A64-5AF1-42F8-9188-33613E1BD522}"/>
                  </a:ext>
                </a:extLst>
              </p:cNvPr>
              <p:cNvCxnSpPr/>
              <p:nvPr/>
            </p:nvCxnSpPr>
            <p:spPr>
              <a:xfrm>
                <a:off x="1576800" y="4863994"/>
                <a:ext cx="36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6" name="正方形/長方形 85">
                <a:extLst>
                  <a:ext uri="{FF2B5EF4-FFF2-40B4-BE49-F238E27FC236}">
                    <a16:creationId xmlns:a16="http://schemas.microsoft.com/office/drawing/2014/main" id="{1357BE5E-FED0-45C4-86DC-8ED20369D167}"/>
                  </a:ext>
                </a:extLst>
              </p:cNvPr>
              <p:cNvSpPr/>
              <p:nvPr/>
            </p:nvSpPr>
            <p:spPr>
              <a:xfrm>
                <a:off x="1611388" y="4568165"/>
                <a:ext cx="45719" cy="358641"/>
              </a:xfrm>
              <a:prstGeom prst="rect">
                <a:avLst/>
              </a:prstGeom>
              <a:solidFill>
                <a:schemeClr val="bg1">
                  <a:lumMod val="5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cxnSp>
            <p:nvCxnSpPr>
              <p:cNvPr id="87" name="直線コネクタ 86">
                <a:extLst>
                  <a:ext uri="{FF2B5EF4-FFF2-40B4-BE49-F238E27FC236}">
                    <a16:creationId xmlns:a16="http://schemas.microsoft.com/office/drawing/2014/main" id="{C99417C0-7B25-4C73-93E0-29582F74397A}"/>
                  </a:ext>
                </a:extLst>
              </p:cNvPr>
              <p:cNvCxnSpPr/>
              <p:nvPr/>
            </p:nvCxnSpPr>
            <p:spPr>
              <a:xfrm>
                <a:off x="1490400" y="4661534"/>
                <a:ext cx="396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8" name="直線コネクタ 87">
                <a:extLst>
                  <a:ext uri="{FF2B5EF4-FFF2-40B4-BE49-F238E27FC236}">
                    <a16:creationId xmlns:a16="http://schemas.microsoft.com/office/drawing/2014/main" id="{BF442B3B-077D-41AA-8818-D19B2952D85B}"/>
                  </a:ext>
                </a:extLst>
              </p:cNvPr>
              <p:cNvCxnSpPr/>
              <p:nvPr/>
            </p:nvCxnSpPr>
            <p:spPr>
              <a:xfrm>
                <a:off x="1490400" y="4863940"/>
                <a:ext cx="396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9" name="正方形/長方形 88">
                <a:extLst>
                  <a:ext uri="{FF2B5EF4-FFF2-40B4-BE49-F238E27FC236}">
                    <a16:creationId xmlns:a16="http://schemas.microsoft.com/office/drawing/2014/main" id="{92E1384D-5D6D-483F-B35E-1CDCE0ACC72D}"/>
                  </a:ext>
                </a:extLst>
              </p:cNvPr>
              <p:cNvSpPr/>
              <p:nvPr/>
            </p:nvSpPr>
            <p:spPr>
              <a:xfrm>
                <a:off x="1450892" y="4568166"/>
                <a:ext cx="45719" cy="360968"/>
              </a:xfrm>
              <a:prstGeom prst="rect">
                <a:avLst/>
              </a:prstGeom>
              <a:solidFill>
                <a:schemeClr val="bg1">
                  <a:lumMod val="5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90" name="円弧 89">
                <a:extLst>
                  <a:ext uri="{FF2B5EF4-FFF2-40B4-BE49-F238E27FC236}">
                    <a16:creationId xmlns:a16="http://schemas.microsoft.com/office/drawing/2014/main" id="{951846F7-7567-4D16-B3F4-E319881E3722}"/>
                  </a:ext>
                </a:extLst>
              </p:cNvPr>
              <p:cNvSpPr/>
              <p:nvPr/>
            </p:nvSpPr>
            <p:spPr>
              <a:xfrm>
                <a:off x="1484537" y="5276929"/>
                <a:ext cx="142290" cy="51608"/>
              </a:xfrm>
              <a:prstGeom prst="arc">
                <a:avLst>
                  <a:gd name="adj1" fmla="val 324768"/>
                  <a:gd name="adj2" fmla="val 10470458"/>
                </a:avLst>
              </a:prstGeom>
              <a:ln w="317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grpSp>
        <p:grpSp>
          <p:nvGrpSpPr>
            <p:cNvPr id="52" name="グループ化 51">
              <a:extLst>
                <a:ext uri="{FF2B5EF4-FFF2-40B4-BE49-F238E27FC236}">
                  <a16:creationId xmlns:a16="http://schemas.microsoft.com/office/drawing/2014/main" id="{289E8B4B-0E2B-42F4-9A24-441AA46EEFF4}"/>
                </a:ext>
              </a:extLst>
            </p:cNvPr>
            <p:cNvGrpSpPr/>
            <p:nvPr/>
          </p:nvGrpSpPr>
          <p:grpSpPr>
            <a:xfrm>
              <a:off x="4903901" y="3531627"/>
              <a:ext cx="71894" cy="141775"/>
              <a:chOff x="1107626" y="4568165"/>
              <a:chExt cx="873574" cy="1722697"/>
            </a:xfrm>
            <a:effectLst/>
          </p:grpSpPr>
          <p:sp>
            <p:nvSpPr>
              <p:cNvPr id="57" name="正方形/長方形 56">
                <a:extLst>
                  <a:ext uri="{FF2B5EF4-FFF2-40B4-BE49-F238E27FC236}">
                    <a16:creationId xmlns:a16="http://schemas.microsoft.com/office/drawing/2014/main" id="{1EEB8FA2-B6E6-4A11-92E0-889B4019E1F6}"/>
                  </a:ext>
                </a:extLst>
              </p:cNvPr>
              <p:cNvSpPr/>
              <p:nvPr/>
            </p:nvSpPr>
            <p:spPr>
              <a:xfrm rot="19874355">
                <a:off x="1609253" y="5226246"/>
                <a:ext cx="262113" cy="45719"/>
              </a:xfrm>
              <a:prstGeom prst="rect">
                <a:avLst/>
              </a:prstGeom>
              <a:solidFill>
                <a:srgbClr val="EAEAEA"/>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BCABBFCF-077E-439F-8CAB-8272CDC932AF}"/>
                  </a:ext>
                </a:extLst>
              </p:cNvPr>
              <p:cNvSpPr/>
              <p:nvPr/>
            </p:nvSpPr>
            <p:spPr>
              <a:xfrm>
                <a:off x="1601863" y="5169668"/>
                <a:ext cx="262113" cy="45719"/>
              </a:xfrm>
              <a:prstGeom prst="rect">
                <a:avLst/>
              </a:prstGeom>
              <a:solidFill>
                <a:srgbClr val="EAEAEA"/>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9" name="直方体 58">
                <a:extLst>
                  <a:ext uri="{FF2B5EF4-FFF2-40B4-BE49-F238E27FC236}">
                    <a16:creationId xmlns:a16="http://schemas.microsoft.com/office/drawing/2014/main" id="{B256A96F-21E0-434C-A8D2-8B7083D2856B}"/>
                  </a:ext>
                </a:extLst>
              </p:cNvPr>
              <p:cNvSpPr/>
              <p:nvPr/>
            </p:nvSpPr>
            <p:spPr>
              <a:xfrm>
                <a:off x="1107626" y="6037301"/>
                <a:ext cx="873574" cy="253561"/>
              </a:xfrm>
              <a:prstGeom prst="cube">
                <a:avLst>
                  <a:gd name="adj" fmla="val 88877"/>
                </a:avLst>
              </a:prstGeom>
              <a:solidFill>
                <a:schemeClr val="bg1">
                  <a:lumMod val="85000"/>
                </a:schemeClr>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60" name="円柱 59">
                <a:extLst>
                  <a:ext uri="{FF2B5EF4-FFF2-40B4-BE49-F238E27FC236}">
                    <a16:creationId xmlns:a16="http://schemas.microsoft.com/office/drawing/2014/main" id="{B695BACD-D4F9-437B-AD7B-243FE59E907E}"/>
                  </a:ext>
                </a:extLst>
              </p:cNvPr>
              <p:cNvSpPr/>
              <p:nvPr/>
            </p:nvSpPr>
            <p:spPr>
              <a:xfrm>
                <a:off x="1481173" y="4960568"/>
                <a:ext cx="146339" cy="1197436"/>
              </a:xfrm>
              <a:prstGeom prst="can">
                <a:avLst/>
              </a:prstGeom>
              <a:gradFill>
                <a:gsLst>
                  <a:gs pos="0">
                    <a:schemeClr val="tx1">
                      <a:lumMod val="50000"/>
                      <a:lumOff val="50000"/>
                    </a:schemeClr>
                  </a:gs>
                  <a:gs pos="41000">
                    <a:schemeClr val="bg1">
                      <a:lumMod val="85000"/>
                    </a:schemeClr>
                  </a:gs>
                  <a:gs pos="59000">
                    <a:schemeClr val="bg1">
                      <a:lumMod val="85000"/>
                    </a:schemeClr>
                  </a:gs>
                  <a:gs pos="100000">
                    <a:schemeClr val="tx1">
                      <a:lumMod val="50000"/>
                      <a:lumOff val="50000"/>
                    </a:schemeClr>
                  </a:gs>
                </a:gsLst>
                <a:lin ang="0" scaled="1"/>
              </a:gra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61" name="円柱 60">
                <a:extLst>
                  <a:ext uri="{FF2B5EF4-FFF2-40B4-BE49-F238E27FC236}">
                    <a16:creationId xmlns:a16="http://schemas.microsoft.com/office/drawing/2014/main" id="{D0EB7C4F-2A51-4804-AD66-FE972FE17D01}"/>
                  </a:ext>
                </a:extLst>
              </p:cNvPr>
              <p:cNvSpPr/>
              <p:nvPr/>
            </p:nvSpPr>
            <p:spPr>
              <a:xfrm flipH="1">
                <a:off x="1812732" y="5158760"/>
                <a:ext cx="54863" cy="45719"/>
              </a:xfrm>
              <a:prstGeom prst="can">
                <a:avLst/>
              </a:prstGeom>
              <a:pattFill prst="pct50">
                <a:fgClr>
                  <a:schemeClr val="bg1">
                    <a:lumMod val="85000"/>
                  </a:schemeClr>
                </a:fgClr>
                <a:bgClr>
                  <a:schemeClr val="bg1"/>
                </a:bgClr>
              </a:patt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2DB4BED5-D1B4-4E11-B162-1B7577136FBE}"/>
                  </a:ext>
                </a:extLst>
              </p:cNvPr>
              <p:cNvGrpSpPr/>
              <p:nvPr/>
            </p:nvGrpSpPr>
            <p:grpSpPr>
              <a:xfrm>
                <a:off x="1728075" y="5033834"/>
                <a:ext cx="220160" cy="136974"/>
                <a:chOff x="9925571" y="2210099"/>
                <a:chExt cx="220160" cy="136974"/>
              </a:xfrm>
            </p:grpSpPr>
            <p:sp>
              <p:nvSpPr>
                <p:cNvPr id="72" name="楕円 71">
                  <a:extLst>
                    <a:ext uri="{FF2B5EF4-FFF2-40B4-BE49-F238E27FC236}">
                      <a16:creationId xmlns:a16="http://schemas.microsoft.com/office/drawing/2014/main" id="{590359B0-6684-471E-B74F-930921A6E965}"/>
                    </a:ext>
                  </a:extLst>
                </p:cNvPr>
                <p:cNvSpPr/>
                <p:nvPr/>
              </p:nvSpPr>
              <p:spPr>
                <a:xfrm>
                  <a:off x="9960063" y="2275752"/>
                  <a:ext cx="151177" cy="71321"/>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73" name="グループ化 72">
                  <a:extLst>
                    <a:ext uri="{FF2B5EF4-FFF2-40B4-BE49-F238E27FC236}">
                      <a16:creationId xmlns:a16="http://schemas.microsoft.com/office/drawing/2014/main" id="{D919E9C4-19CC-4225-AB4B-F65EBCB49956}"/>
                    </a:ext>
                  </a:extLst>
                </p:cNvPr>
                <p:cNvGrpSpPr/>
                <p:nvPr/>
              </p:nvGrpSpPr>
              <p:grpSpPr>
                <a:xfrm>
                  <a:off x="9925571" y="2210099"/>
                  <a:ext cx="220160" cy="119038"/>
                  <a:chOff x="9501810" y="1123166"/>
                  <a:chExt cx="344026" cy="181153"/>
                </a:xfrm>
              </p:grpSpPr>
              <p:sp>
                <p:nvSpPr>
                  <p:cNvPr id="74" name="楕円 73">
                    <a:extLst>
                      <a:ext uri="{FF2B5EF4-FFF2-40B4-BE49-F238E27FC236}">
                        <a16:creationId xmlns:a16="http://schemas.microsoft.com/office/drawing/2014/main" id="{6DA1C744-B653-4A33-94F1-84C1814D669C}"/>
                      </a:ext>
                    </a:extLst>
                  </p:cNvPr>
                  <p:cNvSpPr/>
                  <p:nvPr/>
                </p:nvSpPr>
                <p:spPr>
                  <a:xfrm>
                    <a:off x="9501810" y="1157670"/>
                    <a:ext cx="344026" cy="146649"/>
                  </a:xfrm>
                  <a:prstGeom prst="ellipse">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75" name="楕円 74">
                    <a:extLst>
                      <a:ext uri="{FF2B5EF4-FFF2-40B4-BE49-F238E27FC236}">
                        <a16:creationId xmlns:a16="http://schemas.microsoft.com/office/drawing/2014/main" id="{952274E5-D287-454E-A871-5ED4D27836D5}"/>
                      </a:ext>
                    </a:extLst>
                  </p:cNvPr>
                  <p:cNvSpPr/>
                  <p:nvPr/>
                </p:nvSpPr>
                <p:spPr>
                  <a:xfrm>
                    <a:off x="9501810" y="1123166"/>
                    <a:ext cx="344026" cy="146649"/>
                  </a:xfrm>
                  <a:prstGeom prst="ellipse">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grpSp>
          <p:sp>
            <p:nvSpPr>
              <p:cNvPr id="63" name="円弧 62">
                <a:extLst>
                  <a:ext uri="{FF2B5EF4-FFF2-40B4-BE49-F238E27FC236}">
                    <a16:creationId xmlns:a16="http://schemas.microsoft.com/office/drawing/2014/main" id="{33189A0B-D428-48E2-A89B-D78AECD1E11F}"/>
                  </a:ext>
                </a:extLst>
              </p:cNvPr>
              <p:cNvSpPr/>
              <p:nvPr/>
            </p:nvSpPr>
            <p:spPr>
              <a:xfrm>
                <a:off x="1481173" y="5152872"/>
                <a:ext cx="142290" cy="51608"/>
              </a:xfrm>
              <a:prstGeom prst="arc">
                <a:avLst>
                  <a:gd name="adj1" fmla="val 324768"/>
                  <a:gd name="adj2" fmla="val 10470458"/>
                </a:avLst>
              </a:prstGeom>
              <a:ln w="317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64" name="円柱 63">
                <a:extLst>
                  <a:ext uri="{FF2B5EF4-FFF2-40B4-BE49-F238E27FC236}">
                    <a16:creationId xmlns:a16="http://schemas.microsoft.com/office/drawing/2014/main" id="{D7515625-13BE-48B7-9583-083150F6B362}"/>
                  </a:ext>
                </a:extLst>
              </p:cNvPr>
              <p:cNvSpPr/>
              <p:nvPr/>
            </p:nvSpPr>
            <p:spPr>
              <a:xfrm>
                <a:off x="1531100" y="4595813"/>
                <a:ext cx="45719" cy="386187"/>
              </a:xfrm>
              <a:prstGeom prst="can">
                <a:avLst/>
              </a:prstGeom>
              <a:gradFill flip="none" rotWithShape="1">
                <a:gsLst>
                  <a:gs pos="0">
                    <a:schemeClr val="tx1">
                      <a:lumMod val="65000"/>
                      <a:lumOff val="35000"/>
                    </a:schemeClr>
                  </a:gs>
                  <a:gs pos="41000">
                    <a:schemeClr val="bg1">
                      <a:lumMod val="75000"/>
                    </a:schemeClr>
                  </a:gs>
                  <a:gs pos="59000">
                    <a:schemeClr val="bg1">
                      <a:lumMod val="75000"/>
                    </a:schemeClr>
                  </a:gs>
                  <a:gs pos="100000">
                    <a:schemeClr val="tx1">
                      <a:lumMod val="65000"/>
                      <a:lumOff val="35000"/>
                    </a:schemeClr>
                  </a:gs>
                </a:gsLst>
                <a:lin ang="0" scaled="1"/>
                <a:tileRect/>
              </a:gra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65" name="直線コネクタ 64">
                <a:extLst>
                  <a:ext uri="{FF2B5EF4-FFF2-40B4-BE49-F238E27FC236}">
                    <a16:creationId xmlns:a16="http://schemas.microsoft.com/office/drawing/2014/main" id="{E91AEC1F-6851-4DC9-9A2F-FF04C8C3C278}"/>
                  </a:ext>
                </a:extLst>
              </p:cNvPr>
              <p:cNvCxnSpPr/>
              <p:nvPr/>
            </p:nvCxnSpPr>
            <p:spPr>
              <a:xfrm>
                <a:off x="1576800" y="4661588"/>
                <a:ext cx="36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6" name="直線コネクタ 65">
                <a:extLst>
                  <a:ext uri="{FF2B5EF4-FFF2-40B4-BE49-F238E27FC236}">
                    <a16:creationId xmlns:a16="http://schemas.microsoft.com/office/drawing/2014/main" id="{55014A64-5AF1-42F8-9188-33613E1BD522}"/>
                  </a:ext>
                </a:extLst>
              </p:cNvPr>
              <p:cNvCxnSpPr/>
              <p:nvPr/>
            </p:nvCxnSpPr>
            <p:spPr>
              <a:xfrm>
                <a:off x="1576800" y="4863994"/>
                <a:ext cx="36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7" name="正方形/長方形 66">
                <a:extLst>
                  <a:ext uri="{FF2B5EF4-FFF2-40B4-BE49-F238E27FC236}">
                    <a16:creationId xmlns:a16="http://schemas.microsoft.com/office/drawing/2014/main" id="{1357BE5E-FED0-45C4-86DC-8ED20369D167}"/>
                  </a:ext>
                </a:extLst>
              </p:cNvPr>
              <p:cNvSpPr/>
              <p:nvPr/>
            </p:nvSpPr>
            <p:spPr>
              <a:xfrm>
                <a:off x="1611388" y="4568165"/>
                <a:ext cx="45719" cy="358641"/>
              </a:xfrm>
              <a:prstGeom prst="rect">
                <a:avLst/>
              </a:prstGeom>
              <a:solidFill>
                <a:schemeClr val="bg1">
                  <a:lumMod val="5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cxnSp>
            <p:nvCxnSpPr>
              <p:cNvPr id="68" name="直線コネクタ 67">
                <a:extLst>
                  <a:ext uri="{FF2B5EF4-FFF2-40B4-BE49-F238E27FC236}">
                    <a16:creationId xmlns:a16="http://schemas.microsoft.com/office/drawing/2014/main" id="{C99417C0-7B25-4C73-93E0-29582F74397A}"/>
                  </a:ext>
                </a:extLst>
              </p:cNvPr>
              <p:cNvCxnSpPr/>
              <p:nvPr/>
            </p:nvCxnSpPr>
            <p:spPr>
              <a:xfrm>
                <a:off x="1490400" y="4661534"/>
                <a:ext cx="396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9" name="直線コネクタ 68">
                <a:extLst>
                  <a:ext uri="{FF2B5EF4-FFF2-40B4-BE49-F238E27FC236}">
                    <a16:creationId xmlns:a16="http://schemas.microsoft.com/office/drawing/2014/main" id="{BF442B3B-077D-41AA-8818-D19B2952D85B}"/>
                  </a:ext>
                </a:extLst>
              </p:cNvPr>
              <p:cNvCxnSpPr/>
              <p:nvPr/>
            </p:nvCxnSpPr>
            <p:spPr>
              <a:xfrm>
                <a:off x="1490400" y="4863940"/>
                <a:ext cx="396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0" name="正方形/長方形 69">
                <a:extLst>
                  <a:ext uri="{FF2B5EF4-FFF2-40B4-BE49-F238E27FC236}">
                    <a16:creationId xmlns:a16="http://schemas.microsoft.com/office/drawing/2014/main" id="{92E1384D-5D6D-483F-B35E-1CDCE0ACC72D}"/>
                  </a:ext>
                </a:extLst>
              </p:cNvPr>
              <p:cNvSpPr/>
              <p:nvPr/>
            </p:nvSpPr>
            <p:spPr>
              <a:xfrm>
                <a:off x="1450892" y="4568166"/>
                <a:ext cx="45719" cy="360968"/>
              </a:xfrm>
              <a:prstGeom prst="rect">
                <a:avLst/>
              </a:prstGeom>
              <a:solidFill>
                <a:schemeClr val="bg1">
                  <a:lumMod val="5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71" name="円弧 70">
                <a:extLst>
                  <a:ext uri="{FF2B5EF4-FFF2-40B4-BE49-F238E27FC236}">
                    <a16:creationId xmlns:a16="http://schemas.microsoft.com/office/drawing/2014/main" id="{951846F7-7567-4D16-B3F4-E319881E3722}"/>
                  </a:ext>
                </a:extLst>
              </p:cNvPr>
              <p:cNvSpPr/>
              <p:nvPr/>
            </p:nvSpPr>
            <p:spPr>
              <a:xfrm>
                <a:off x="1484537" y="5276929"/>
                <a:ext cx="142290" cy="51608"/>
              </a:xfrm>
              <a:prstGeom prst="arc">
                <a:avLst>
                  <a:gd name="adj1" fmla="val 324768"/>
                  <a:gd name="adj2" fmla="val 10470458"/>
                </a:avLst>
              </a:prstGeom>
              <a:ln w="317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grpSp>
        <p:pic>
          <p:nvPicPr>
            <p:cNvPr id="53"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70963" y="3419983"/>
              <a:ext cx="134079" cy="191699"/>
            </a:xfrm>
            <a:prstGeom prst="rect">
              <a:avLst/>
            </a:prstGeom>
            <a:ln w="12700">
              <a:miter lim="400000"/>
            </a:ln>
          </p:spPr>
        </p:pic>
        <p:pic>
          <p:nvPicPr>
            <p:cNvPr id="54" name="図 36" descr="図 36">
              <a:extLst>
                <a:ext uri="{FF2B5EF4-FFF2-40B4-BE49-F238E27FC236}">
                  <a16:creationId xmlns:a16="http://schemas.microsoft.com/office/drawing/2014/main" id="{0C92A44B-FFA8-4ADC-813E-6F52DB04D7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7691" y="3553930"/>
              <a:ext cx="134079" cy="191699"/>
            </a:xfrm>
            <a:prstGeom prst="rect">
              <a:avLst/>
            </a:prstGeom>
            <a:ln w="12700">
              <a:miter lim="400000"/>
            </a:ln>
          </p:spPr>
        </p:pic>
        <p:sp>
          <p:nvSpPr>
            <p:cNvPr id="4" name="下矢印 3"/>
            <p:cNvSpPr/>
            <p:nvPr/>
          </p:nvSpPr>
          <p:spPr>
            <a:xfrm rot="7740000">
              <a:off x="5021053" y="3594159"/>
              <a:ext cx="52982" cy="720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16" name="下矢印 115"/>
            <p:cNvSpPr/>
            <p:nvPr/>
          </p:nvSpPr>
          <p:spPr>
            <a:xfrm rot="-4680000">
              <a:off x="5590536" y="3525285"/>
              <a:ext cx="52982" cy="127002"/>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18" name="下矢印 117"/>
            <p:cNvSpPr/>
            <p:nvPr/>
          </p:nvSpPr>
          <p:spPr>
            <a:xfrm rot="20520000">
              <a:off x="4393916" y="3905504"/>
              <a:ext cx="52982" cy="720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0" name="下矢印 119"/>
            <p:cNvSpPr/>
            <p:nvPr/>
          </p:nvSpPr>
          <p:spPr>
            <a:xfrm rot="7740000">
              <a:off x="4738214" y="3590888"/>
              <a:ext cx="52982" cy="504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1" name="下矢印 120"/>
            <p:cNvSpPr/>
            <p:nvPr/>
          </p:nvSpPr>
          <p:spPr>
            <a:xfrm rot="7740000">
              <a:off x="4610551" y="3630628"/>
              <a:ext cx="52982" cy="720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2" name="下矢印 121"/>
            <p:cNvSpPr/>
            <p:nvPr/>
          </p:nvSpPr>
          <p:spPr>
            <a:xfrm rot="19740000">
              <a:off x="4518911" y="3765586"/>
              <a:ext cx="52982" cy="504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3" name="下矢印 122"/>
            <p:cNvSpPr/>
            <p:nvPr/>
          </p:nvSpPr>
          <p:spPr>
            <a:xfrm rot="7020000">
              <a:off x="5357503" y="3569282"/>
              <a:ext cx="52982" cy="504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4" name="下矢印 123"/>
            <p:cNvSpPr/>
            <p:nvPr/>
          </p:nvSpPr>
          <p:spPr>
            <a:xfrm rot="8460000">
              <a:off x="5575239" y="3419394"/>
              <a:ext cx="52982" cy="57600"/>
            </a:xfrm>
            <a:prstGeom prst="down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25" name="正方形/長方形 124">
              <a:extLst>
                <a:ext uri="{FF2B5EF4-FFF2-40B4-BE49-F238E27FC236}">
                  <a16:creationId xmlns:a16="http://schemas.microsoft.com/office/drawing/2014/main" id="{849D4838-12A3-4675-ADB9-E780B6D5C67E}"/>
                </a:ext>
              </a:extLst>
            </p:cNvPr>
            <p:cNvSpPr/>
            <p:nvPr/>
          </p:nvSpPr>
          <p:spPr>
            <a:xfrm>
              <a:off x="5486164" y="3621166"/>
              <a:ext cx="561267" cy="159372"/>
            </a:xfrm>
            <a:prstGeom prst="rect">
              <a:avLst/>
            </a:prstGeom>
          </p:spPr>
          <p:txBody>
            <a:bodyPr wrap="square" lIns="33231" tIns="33231" rIns="33231" bIns="0">
              <a:spAutoFit/>
            </a:bodyPr>
            <a:lstStyle/>
            <a:p>
              <a:pPr algn="ctr" defTabSz="422041"/>
              <a:r>
                <a:rPr lang="ja-JP" altLang="en-US" sz="738" b="1" kern="10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地殻変動</a:t>
              </a:r>
              <a:endParaRPr lang="en-US" altLang="ja-JP" sz="738" b="1" kern="100"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sp>
        <p:nvSpPr>
          <p:cNvPr id="126" name="角丸四角形 125"/>
          <p:cNvSpPr/>
          <p:nvPr/>
        </p:nvSpPr>
        <p:spPr>
          <a:xfrm>
            <a:off x="265846" y="4484077"/>
            <a:ext cx="4187077" cy="1030154"/>
          </a:xfrm>
          <a:prstGeom prst="roundRect">
            <a:avLst>
              <a:gd name="adj" fmla="val 8007"/>
            </a:avLst>
          </a:prstGeom>
          <a:noFill/>
          <a:ln w="19050">
            <a:solidFill>
              <a:srgbClr val="0066FF"/>
            </a:solidFill>
          </a:ln>
          <a:effectLst/>
        </p:spPr>
        <p:style>
          <a:lnRef idx="1">
            <a:schemeClr val="accent1"/>
          </a:lnRef>
          <a:fillRef idx="3">
            <a:schemeClr val="accent1"/>
          </a:fillRef>
          <a:effectRef idx="2">
            <a:schemeClr val="accent1"/>
          </a:effectRef>
          <a:fontRef idx="minor">
            <a:schemeClr val="lt1"/>
          </a:fontRef>
        </p:style>
        <p:txBody>
          <a:bodyPr lIns="33231" tIns="132923" rIns="33231" bIns="33231" rtlCol="0" anchor="t"/>
          <a:lstStyle/>
          <a:p>
            <a:r>
              <a:rPr lang="ja-JP" altLang="en-US" sz="1200">
                <a:solidFill>
                  <a:srgbClr val="000000"/>
                </a:solidFill>
                <a:latin typeface="游ゴシック Medium" panose="020B0500000000000000" pitchFamily="50" charset="-128"/>
                <a:ea typeface="游ゴシック Medium" panose="020B0500000000000000" pitchFamily="50" charset="-128"/>
              </a:rPr>
              <a:t>他のデジタルデータと</a:t>
            </a:r>
            <a:r>
              <a:rPr lang="en-US" altLang="ja-JP" sz="1200">
                <a:solidFill>
                  <a:srgbClr val="000000"/>
                </a:solidFill>
                <a:latin typeface="游ゴシック Medium" panose="020B0500000000000000" pitchFamily="50" charset="-128"/>
                <a:ea typeface="游ゴシック Medium" panose="020B0500000000000000" pitchFamily="50" charset="-128"/>
              </a:rPr>
              <a:t/>
            </a:r>
            <a:br>
              <a:rPr lang="en-US" altLang="ja-JP" sz="1200">
                <a:solidFill>
                  <a:srgbClr val="000000"/>
                </a:solidFill>
                <a:latin typeface="游ゴシック Medium" panose="020B0500000000000000" pitchFamily="50" charset="-128"/>
                <a:ea typeface="游ゴシック Medium" panose="020B0500000000000000" pitchFamily="50" charset="-128"/>
              </a:rPr>
            </a:br>
            <a:r>
              <a:rPr lang="ja-JP" altLang="en-US" sz="1200" b="1">
                <a:solidFill>
                  <a:srgbClr val="000000"/>
                </a:solidFill>
                <a:latin typeface="游ゴシック Medium" panose="020B0500000000000000" pitchFamily="50" charset="-128"/>
                <a:ea typeface="游ゴシック Medium" panose="020B0500000000000000" pitchFamily="50" charset="-128"/>
              </a:rPr>
              <a:t>重ならない</a:t>
            </a:r>
            <a:r>
              <a:rPr lang="ja-JP" altLang="en-US" sz="1200">
                <a:solidFill>
                  <a:srgbClr val="000000"/>
                </a:solidFill>
                <a:latin typeface="游ゴシック Medium" panose="020B0500000000000000" pitchFamily="50" charset="-128"/>
                <a:ea typeface="游ゴシック Medium" panose="020B0500000000000000" pitchFamily="50" charset="-128"/>
              </a:rPr>
              <a:t>、</a:t>
            </a:r>
            <a:r>
              <a:rPr lang="en-US" altLang="ja-JP" sz="1200">
                <a:solidFill>
                  <a:srgbClr val="000000"/>
                </a:solidFill>
                <a:latin typeface="游ゴシック Medium" panose="020B0500000000000000" pitchFamily="50" charset="-128"/>
                <a:ea typeface="游ゴシック Medium" panose="020B0500000000000000" pitchFamily="50" charset="-128"/>
              </a:rPr>
              <a:t/>
            </a:r>
            <a:br>
              <a:rPr lang="en-US" altLang="ja-JP" sz="1200">
                <a:solidFill>
                  <a:srgbClr val="000000"/>
                </a:solidFill>
                <a:latin typeface="游ゴシック Medium" panose="020B0500000000000000" pitchFamily="50" charset="-128"/>
                <a:ea typeface="游ゴシック Medium" panose="020B0500000000000000" pitchFamily="50" charset="-128"/>
              </a:rPr>
            </a:br>
            <a:r>
              <a:rPr lang="ja-JP" altLang="en-US" sz="1200" b="1">
                <a:solidFill>
                  <a:srgbClr val="000000"/>
                </a:solidFill>
                <a:latin typeface="游ゴシック Medium" panose="020B0500000000000000" pitchFamily="50" charset="-128"/>
                <a:ea typeface="游ゴシック Medium" panose="020B0500000000000000" pitchFamily="50" charset="-128"/>
              </a:rPr>
              <a:t>接合しない</a:t>
            </a:r>
          </a:p>
        </p:txBody>
      </p:sp>
      <p:sp>
        <p:nvSpPr>
          <p:cNvPr id="26" name="テキスト ボックス 25"/>
          <p:cNvSpPr txBox="1"/>
          <p:nvPr/>
        </p:nvSpPr>
        <p:spPr>
          <a:xfrm>
            <a:off x="427904" y="953633"/>
            <a:ext cx="2664531" cy="340863"/>
          </a:xfrm>
          <a:prstGeom prst="rect">
            <a:avLst/>
          </a:prstGeom>
          <a:solidFill>
            <a:schemeClr val="bg1"/>
          </a:solidFill>
          <a:ln>
            <a:noFill/>
          </a:ln>
        </p:spPr>
        <p:txBody>
          <a:bodyPr wrap="none" lIns="66462" tIns="0" rIns="66462" bIns="0" rtlCol="0" anchor="ctr">
            <a:spAutoFit/>
          </a:bodyPr>
          <a:lstStyle/>
          <a:p>
            <a:pPr algn="ct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インフラ</a:t>
            </a:r>
            <a:r>
              <a:rPr lang="en-US" altLang="ja-JP"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位置情報</a:t>
            </a:r>
          </a:p>
        </p:txBody>
      </p:sp>
      <p:sp>
        <p:nvSpPr>
          <p:cNvPr id="127" name="テキスト ボックス 126"/>
          <p:cNvSpPr txBox="1"/>
          <p:nvPr/>
        </p:nvSpPr>
        <p:spPr>
          <a:xfrm>
            <a:off x="393021" y="2586021"/>
            <a:ext cx="2123549" cy="340863"/>
          </a:xfrm>
          <a:prstGeom prst="rect">
            <a:avLst/>
          </a:prstGeom>
          <a:solidFill>
            <a:schemeClr val="bg1"/>
          </a:solidFill>
          <a:ln>
            <a:noFill/>
          </a:ln>
        </p:spPr>
        <p:txBody>
          <a:bodyPr wrap="none" lIns="66462" tIns="0" rIns="66462" bIns="0" rtlCol="0" anchor="ctr">
            <a:spAutoFit/>
          </a:bodyPr>
          <a:lstStyle/>
          <a:p>
            <a:pPr algn="ct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662" dirty="0">
                <a:solidFill>
                  <a:srgbClr val="000000"/>
                </a:solidFill>
                <a:latin typeface="メイリオ" panose="020B0604030504040204" pitchFamily="50" charset="-128"/>
                <a:ea typeface="メイリオ" panose="020B0604030504040204" pitchFamily="50" charset="-128"/>
              </a:rPr>
              <a:t>「国家座標」とは</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28" name="テキスト ボックス 127"/>
          <p:cNvSpPr txBox="1"/>
          <p:nvPr/>
        </p:nvSpPr>
        <p:spPr>
          <a:xfrm>
            <a:off x="417237" y="4288736"/>
            <a:ext cx="3590296" cy="374418"/>
          </a:xfrm>
          <a:prstGeom prst="rect">
            <a:avLst/>
          </a:prstGeom>
          <a:solidFill>
            <a:schemeClr val="bg1"/>
          </a:solidFill>
          <a:ln>
            <a:noFill/>
          </a:ln>
        </p:spPr>
        <p:txBody>
          <a:bodyPr wrap="none" lIns="66462" tIns="33231" rIns="66462" bIns="0" rtlCol="0" anchor="ctr">
            <a:spAutoFit/>
          </a:bodyPr>
          <a:lstStyle/>
          <a:p>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srgbClr val="000000"/>
                </a:solidFill>
                <a:latin typeface="メイリオ" panose="020B0604030504040204" pitchFamily="50" charset="-128"/>
                <a:ea typeface="メイリオ" panose="020B0604030504040204" pitchFamily="50" charset="-128"/>
              </a:rPr>
              <a:t>共通ルール</a:t>
            </a:r>
            <a:r>
              <a:rPr lang="ja-JP" altLang="en-US" sz="1662" dirty="0">
                <a:solidFill>
                  <a:srgbClr val="000000"/>
                </a:solidFill>
                <a:latin typeface="メイリオ" panose="020B0604030504040204" pitchFamily="50" charset="-128"/>
                <a:ea typeface="メイリオ" panose="020B0604030504040204" pitchFamily="50" charset="-128"/>
              </a:rPr>
              <a:t>国家座標</a:t>
            </a:r>
            <a:r>
              <a:rPr lang="ja-JP" altLang="en-US" sz="1108" dirty="0">
                <a:solidFill>
                  <a:srgbClr val="000000"/>
                </a:solidFill>
                <a:latin typeface="メイリオ" panose="020B0604030504040204" pitchFamily="50" charset="-128"/>
                <a:ea typeface="メイリオ" panose="020B0604030504040204" pitchFamily="50" charset="-128"/>
              </a:rPr>
              <a:t>に</a:t>
            </a:r>
            <a:r>
              <a:rPr lang="ja-JP" altLang="en-US" sz="1662" dirty="0">
                <a:solidFill>
                  <a:srgbClr val="000000"/>
                </a:solidFill>
                <a:latin typeface="メイリオ" panose="020B0604030504040204" pitchFamily="50" charset="-128"/>
                <a:ea typeface="メイリオ" panose="020B0604030504040204" pitchFamily="50" charset="-128"/>
              </a:rPr>
              <a:t>準拠しないと</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29" name="テキスト ボックス 128"/>
          <p:cNvSpPr txBox="1"/>
          <p:nvPr/>
        </p:nvSpPr>
        <p:spPr>
          <a:xfrm>
            <a:off x="4839366" y="954265"/>
            <a:ext cx="3335419" cy="340863"/>
          </a:xfrm>
          <a:prstGeom prst="rect">
            <a:avLst/>
          </a:prstGeom>
          <a:solidFill>
            <a:schemeClr val="bg1"/>
          </a:solidFill>
          <a:ln>
            <a:noFill/>
          </a:ln>
        </p:spPr>
        <p:txBody>
          <a:bodyPr wrap="none" lIns="66462" tIns="0" rIns="66462" bIns="0" rtlCol="0" anchor="ctr">
            <a:spAutoFit/>
          </a:bodyPr>
          <a:lstStyle/>
          <a:p>
            <a:r>
              <a:rPr lang="ja-JP" altLang="en-US" sz="2215" dirty="0">
                <a:solidFill>
                  <a:prstClr val="black"/>
                </a:solidFill>
                <a:latin typeface="メイリオ" panose="020B0604030504040204" pitchFamily="50" charset="-128"/>
                <a:ea typeface="メイリオ" panose="020B0604030504040204" pitchFamily="50" charset="-128"/>
              </a:rPr>
              <a:t>④</a:t>
            </a:r>
            <a:r>
              <a:rPr lang="ja-JP" altLang="en-US" sz="1662" dirty="0">
                <a:solidFill>
                  <a:prstClr val="black"/>
                </a:solidFill>
                <a:latin typeface="メイリオ" panose="020B0604030504040204" pitchFamily="50" charset="-128"/>
                <a:ea typeface="メイリオ" panose="020B0604030504040204" pitchFamily="50" charset="-128"/>
              </a:rPr>
              <a:t> </a:t>
            </a:r>
            <a:r>
              <a:rPr lang="ja-JP" altLang="en-US" sz="1662" dirty="0">
                <a:solidFill>
                  <a:srgbClr val="000000"/>
                </a:solidFill>
                <a:latin typeface="メイリオ" panose="020B0604030504040204" pitchFamily="50" charset="-128"/>
                <a:ea typeface="メイリオ" panose="020B0604030504040204" pitchFamily="50" charset="-128"/>
              </a:rPr>
              <a:t>日本の地理的特性 </a:t>
            </a:r>
            <a:r>
              <a:rPr lang="ja-JP" altLang="en-US" sz="923" dirty="0">
                <a:solidFill>
                  <a:srgbClr val="000000"/>
                </a:solidFill>
                <a:latin typeface="メイリオ" panose="020B0604030504040204" pitchFamily="50" charset="-128"/>
                <a:ea typeface="メイリオ" panose="020B0604030504040204" pitchFamily="50" charset="-128"/>
              </a:rPr>
              <a:t>地震とプレート運動</a:t>
            </a:r>
            <a:endParaRPr lang="en-US" altLang="ja-JP" sz="923" dirty="0">
              <a:solidFill>
                <a:srgbClr val="000000"/>
              </a:solidFill>
              <a:latin typeface="メイリオ" panose="020B0604030504040204" pitchFamily="50" charset="-128"/>
              <a:ea typeface="メイリオ" panose="020B0604030504040204" pitchFamily="50" charset="-128"/>
            </a:endParaRPr>
          </a:p>
        </p:txBody>
      </p:sp>
      <p:sp>
        <p:nvSpPr>
          <p:cNvPr id="130" name="テキスト ボックス 129"/>
          <p:cNvSpPr txBox="1"/>
          <p:nvPr/>
        </p:nvSpPr>
        <p:spPr>
          <a:xfrm>
            <a:off x="4873526" y="2576930"/>
            <a:ext cx="2338352" cy="340863"/>
          </a:xfrm>
          <a:prstGeom prst="rect">
            <a:avLst/>
          </a:prstGeom>
          <a:solidFill>
            <a:schemeClr val="bg1"/>
          </a:solidFill>
          <a:ln>
            <a:noFill/>
          </a:ln>
        </p:spPr>
        <p:txBody>
          <a:bodyPr wrap="none" lIns="66462" tIns="0" rIns="66462" bIns="0" rtlCol="0" anchor="ctr">
            <a:spAutoFit/>
          </a:bodyPr>
          <a:lstStyle/>
          <a:p>
            <a:pPr algn="ct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62" dirty="0">
                <a:solidFill>
                  <a:srgbClr val="000000"/>
                </a:solidFill>
                <a:latin typeface="メイリオ" panose="020B0604030504040204" pitchFamily="50" charset="-128"/>
                <a:ea typeface="メイリオ" panose="020B0604030504040204" pitchFamily="50" charset="-128"/>
              </a:rPr>
              <a:t>国土地理院</a:t>
            </a:r>
            <a:r>
              <a:rPr lang="ja-JP" altLang="en-US" sz="1108" dirty="0">
                <a:solidFill>
                  <a:srgbClr val="000000"/>
                </a:solidFill>
                <a:latin typeface="メイリオ" panose="020B0604030504040204" pitchFamily="50" charset="-128"/>
                <a:ea typeface="メイリオ" panose="020B0604030504040204" pitchFamily="50" charset="-128"/>
              </a:rPr>
              <a:t>の</a:t>
            </a:r>
            <a:r>
              <a:rPr lang="ja-JP" altLang="en-US" sz="1662" dirty="0">
                <a:solidFill>
                  <a:srgbClr val="000000"/>
                </a:solidFill>
                <a:latin typeface="メイリオ" panose="020B0604030504040204" pitchFamily="50" charset="-128"/>
                <a:ea typeface="メイリオ" panose="020B0604030504040204" pitchFamily="50" charset="-128"/>
              </a:rPr>
              <a:t>取組例</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31" name="テキスト ボックス 130"/>
          <p:cNvSpPr txBox="1"/>
          <p:nvPr/>
        </p:nvSpPr>
        <p:spPr>
          <a:xfrm>
            <a:off x="4838445" y="4370996"/>
            <a:ext cx="2551551" cy="340863"/>
          </a:xfrm>
          <a:prstGeom prst="rect">
            <a:avLst/>
          </a:prstGeom>
          <a:solidFill>
            <a:schemeClr val="bg1"/>
          </a:solidFill>
          <a:ln>
            <a:noFill/>
          </a:ln>
        </p:spPr>
        <p:txBody>
          <a:bodyPr wrap="none" lIns="66462" tIns="0" rIns="66462" bIns="0" rtlCol="0" anchor="ctr">
            <a:spAutoFit/>
          </a:bodyPr>
          <a:lstStyle/>
          <a:p>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62" dirty="0">
                <a:solidFill>
                  <a:srgbClr val="000000"/>
                </a:solidFill>
                <a:latin typeface="メイリオ" panose="020B0604030504040204" pitchFamily="50" charset="-128"/>
                <a:ea typeface="メイリオ" panose="020B0604030504040204" pitchFamily="50" charset="-128"/>
              </a:rPr>
              <a:t>国家座標</a:t>
            </a:r>
            <a:r>
              <a:rPr lang="ja-JP" altLang="en-US" sz="1108" dirty="0">
                <a:solidFill>
                  <a:srgbClr val="000000"/>
                </a:solidFill>
                <a:latin typeface="メイリオ" panose="020B0604030504040204" pitchFamily="50" charset="-128"/>
                <a:ea typeface="メイリオ" panose="020B0604030504040204" pitchFamily="50" charset="-128"/>
              </a:rPr>
              <a:t>に</a:t>
            </a:r>
            <a:r>
              <a:rPr lang="ja-JP" altLang="en-US" sz="1662" dirty="0">
                <a:solidFill>
                  <a:srgbClr val="000000"/>
                </a:solidFill>
                <a:latin typeface="メイリオ" panose="020B0604030504040204" pitchFamily="50" charset="-128"/>
                <a:ea typeface="メイリオ" panose="020B0604030504040204" pitchFamily="50" charset="-128"/>
              </a:rPr>
              <a:t>準拠すれば</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32" name="テキスト ボックス 131"/>
          <p:cNvSpPr txBox="1"/>
          <p:nvPr/>
        </p:nvSpPr>
        <p:spPr>
          <a:xfrm>
            <a:off x="417237" y="5584844"/>
            <a:ext cx="4203413" cy="340863"/>
          </a:xfrm>
          <a:prstGeom prst="rect">
            <a:avLst/>
          </a:prstGeom>
          <a:solidFill>
            <a:schemeClr val="bg1"/>
          </a:solidFill>
          <a:ln>
            <a:noFill/>
          </a:ln>
        </p:spPr>
        <p:txBody>
          <a:bodyPr wrap="none" lIns="66462" tIns="0" rIns="66462" bIns="0" rtlCol="0" anchor="ctr">
            <a:spAutoFit/>
          </a:bodyPr>
          <a:lstStyle/>
          <a:p>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a:t>
            </a:r>
            <a:r>
              <a:rPr lang="ja-JP" altLang="en-US"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62" dirty="0">
                <a:solidFill>
                  <a:srgbClr val="000000"/>
                </a:solidFill>
                <a:latin typeface="メイリオ" panose="020B0604030504040204" pitchFamily="50" charset="-128"/>
                <a:ea typeface="メイリオ" panose="020B0604030504040204" pitchFamily="50" charset="-128"/>
              </a:rPr>
              <a:t>持続可能・安全・高品質な</a:t>
            </a:r>
            <a:r>
              <a:rPr lang="en-US" altLang="ja-JP" sz="1662" dirty="0">
                <a:solidFill>
                  <a:srgbClr val="000000"/>
                </a:solidFill>
                <a:latin typeface="メイリオ" panose="020B0604030504040204" pitchFamily="50" charset="-128"/>
                <a:ea typeface="メイリオ" panose="020B0604030504040204" pitchFamily="50" charset="-128"/>
              </a:rPr>
              <a:t>DX</a:t>
            </a:r>
            <a:r>
              <a:rPr lang="ja-JP" altLang="en-US" sz="1662" dirty="0">
                <a:solidFill>
                  <a:srgbClr val="000000"/>
                </a:solidFill>
                <a:latin typeface="メイリオ" panose="020B0604030504040204" pitchFamily="50" charset="-128"/>
                <a:ea typeface="メイリオ" panose="020B0604030504040204" pitchFamily="50" charset="-128"/>
              </a:rPr>
              <a:t>のために</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35" name="テキスト ボックス 134"/>
          <p:cNvSpPr txBox="1"/>
          <p:nvPr/>
        </p:nvSpPr>
        <p:spPr>
          <a:xfrm>
            <a:off x="2771853" y="2213128"/>
            <a:ext cx="1559315" cy="255711"/>
          </a:xfrm>
          <a:prstGeom prst="rect">
            <a:avLst/>
          </a:prstGeom>
          <a:solidFill>
            <a:schemeClr val="bg1"/>
          </a:solidFill>
          <a:ln>
            <a:noFill/>
          </a:ln>
        </p:spPr>
        <p:txBody>
          <a:bodyPr wrap="square" lIns="33231" tIns="0" rIns="33231" bIns="0" rtlCol="0" anchor="ctr">
            <a:spAutoFit/>
          </a:bodyPr>
          <a:lstStyle/>
          <a:p>
            <a:r>
              <a:rPr lang="ja-JP" altLang="en-US" sz="831" dirty="0">
                <a:solidFill>
                  <a:prstClr val="black"/>
                </a:solidFill>
                <a:latin typeface="+mn-ea"/>
                <a:cs typeface="メイリオ" panose="020B0604030504040204" pitchFamily="50" charset="-128"/>
              </a:rPr>
              <a:t>現実空間を仮想空間に再現した</a:t>
            </a:r>
            <a:r>
              <a:rPr lang="ja-JP" altLang="en-US" sz="831" b="1" dirty="0">
                <a:solidFill>
                  <a:prstClr val="black"/>
                </a:solidFill>
                <a:latin typeface="+mn-ea"/>
                <a:cs typeface="メイリオ" panose="020B0604030504040204" pitchFamily="50" charset="-128"/>
              </a:rPr>
              <a:t>デジタルツイン</a:t>
            </a:r>
            <a:endParaRPr lang="en-US" altLang="ja-JP" sz="831" b="1" dirty="0">
              <a:solidFill>
                <a:srgbClr val="000000"/>
              </a:solidFill>
              <a:latin typeface="+mn-ea"/>
            </a:endParaRPr>
          </a:p>
        </p:txBody>
      </p:sp>
      <p:sp>
        <p:nvSpPr>
          <p:cNvPr id="136" name="テキスト ボックス 135"/>
          <p:cNvSpPr txBox="1"/>
          <p:nvPr/>
        </p:nvSpPr>
        <p:spPr>
          <a:xfrm>
            <a:off x="1075854" y="4052332"/>
            <a:ext cx="807699" cy="127856"/>
          </a:xfrm>
          <a:prstGeom prst="rect">
            <a:avLst/>
          </a:prstGeom>
          <a:noFill/>
          <a:ln>
            <a:noFill/>
          </a:ln>
        </p:spPr>
        <p:txBody>
          <a:bodyPr wrap="none" lIns="33231" tIns="0" rIns="33231" bIns="0" rtlCol="0" anchor="ctr">
            <a:spAutoFit/>
          </a:bodyPr>
          <a:lstStyle/>
          <a:p>
            <a:pPr algn="ctr"/>
            <a:r>
              <a:rPr lang="ja-JP" altLang="en-US" sz="831">
                <a:solidFill>
                  <a:schemeClr val="bg1"/>
                </a:solidFill>
                <a:latin typeface="+mn-ea"/>
                <a:cs typeface="メイリオ" panose="020B0604030504040204" pitchFamily="50" charset="-128"/>
              </a:rPr>
              <a:t>日本経緯度原点</a:t>
            </a:r>
            <a:endParaRPr lang="en-US" altLang="ja-JP" sz="831">
              <a:solidFill>
                <a:schemeClr val="bg1"/>
              </a:solidFill>
              <a:latin typeface="+mn-ea"/>
            </a:endParaRPr>
          </a:p>
        </p:txBody>
      </p:sp>
      <p:sp>
        <p:nvSpPr>
          <p:cNvPr id="137" name="テキスト ボックス 136"/>
          <p:cNvSpPr txBox="1"/>
          <p:nvPr/>
        </p:nvSpPr>
        <p:spPr>
          <a:xfrm>
            <a:off x="2791028" y="4070586"/>
            <a:ext cx="496717" cy="127856"/>
          </a:xfrm>
          <a:prstGeom prst="rect">
            <a:avLst/>
          </a:prstGeom>
          <a:noFill/>
          <a:ln>
            <a:noFill/>
          </a:ln>
        </p:spPr>
        <p:txBody>
          <a:bodyPr wrap="none" lIns="33231" tIns="0" rIns="33231" bIns="0" rtlCol="0" anchor="ctr">
            <a:spAutoFit/>
          </a:bodyPr>
          <a:lstStyle/>
          <a:p>
            <a:pPr algn="ctr"/>
            <a:r>
              <a:rPr lang="ja-JP" altLang="en-US" sz="831">
                <a:solidFill>
                  <a:schemeClr val="bg1"/>
                </a:solidFill>
                <a:effectLst>
                  <a:outerShdw blurRad="38100" dist="38100" dir="2700000" algn="tl">
                    <a:srgbClr val="000000">
                      <a:alpha val="43137"/>
                    </a:srgbClr>
                  </a:outerShdw>
                </a:effectLst>
                <a:latin typeface="+mn-ea"/>
              </a:rPr>
              <a:t>石岡</a:t>
            </a:r>
            <a:r>
              <a:rPr lang="en-US" altLang="ja-JP" sz="831">
                <a:solidFill>
                  <a:schemeClr val="bg1"/>
                </a:solidFill>
                <a:effectLst>
                  <a:outerShdw blurRad="38100" dist="38100" dir="2700000" algn="tl">
                    <a:srgbClr val="000000">
                      <a:alpha val="43137"/>
                    </a:srgbClr>
                  </a:outerShdw>
                </a:effectLst>
                <a:latin typeface="+mn-ea"/>
              </a:rPr>
              <a:t>VLBI</a:t>
            </a:r>
          </a:p>
        </p:txBody>
      </p:sp>
      <p:grpSp>
        <p:nvGrpSpPr>
          <p:cNvPr id="15" name="グループ化 14"/>
          <p:cNvGrpSpPr/>
          <p:nvPr/>
        </p:nvGrpSpPr>
        <p:grpSpPr>
          <a:xfrm>
            <a:off x="7957113" y="3459072"/>
            <a:ext cx="683205" cy="907744"/>
            <a:chOff x="9047358" y="3461578"/>
            <a:chExt cx="740139" cy="983389"/>
          </a:xfrm>
        </p:grpSpPr>
        <p:grpSp>
          <p:nvGrpSpPr>
            <p:cNvPr id="96" name="グループ化 95">
              <a:extLst>
                <a:ext uri="{FF2B5EF4-FFF2-40B4-BE49-F238E27FC236}">
                  <a16:creationId xmlns:a16="http://schemas.microsoft.com/office/drawing/2014/main" id="{289E8B4B-0E2B-42F4-9A24-441AA46EEFF4}"/>
                </a:ext>
              </a:extLst>
            </p:cNvPr>
            <p:cNvGrpSpPr/>
            <p:nvPr/>
          </p:nvGrpSpPr>
          <p:grpSpPr>
            <a:xfrm>
              <a:off x="9047358" y="3547682"/>
              <a:ext cx="380914" cy="751164"/>
              <a:chOff x="1107626" y="4568165"/>
              <a:chExt cx="873574" cy="1722697"/>
            </a:xfrm>
            <a:effectLst/>
          </p:grpSpPr>
          <p:sp>
            <p:nvSpPr>
              <p:cNvPr id="97" name="正方形/長方形 96">
                <a:extLst>
                  <a:ext uri="{FF2B5EF4-FFF2-40B4-BE49-F238E27FC236}">
                    <a16:creationId xmlns:a16="http://schemas.microsoft.com/office/drawing/2014/main" id="{1EEB8FA2-B6E6-4A11-92E0-889B4019E1F6}"/>
                  </a:ext>
                </a:extLst>
              </p:cNvPr>
              <p:cNvSpPr/>
              <p:nvPr/>
            </p:nvSpPr>
            <p:spPr>
              <a:xfrm rot="19874355">
                <a:off x="1609253" y="5226246"/>
                <a:ext cx="262113" cy="45719"/>
              </a:xfrm>
              <a:prstGeom prst="rect">
                <a:avLst/>
              </a:prstGeom>
              <a:solidFill>
                <a:srgbClr val="EAEAEA"/>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BCABBFCF-077E-439F-8CAB-8272CDC932AF}"/>
                  </a:ext>
                </a:extLst>
              </p:cNvPr>
              <p:cNvSpPr/>
              <p:nvPr/>
            </p:nvSpPr>
            <p:spPr>
              <a:xfrm>
                <a:off x="1601863" y="5169668"/>
                <a:ext cx="262113" cy="45719"/>
              </a:xfrm>
              <a:prstGeom prst="rect">
                <a:avLst/>
              </a:prstGeom>
              <a:solidFill>
                <a:srgbClr val="EAEAEA"/>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9" name="直方体 98">
                <a:extLst>
                  <a:ext uri="{FF2B5EF4-FFF2-40B4-BE49-F238E27FC236}">
                    <a16:creationId xmlns:a16="http://schemas.microsoft.com/office/drawing/2014/main" id="{B256A96F-21E0-434C-A8D2-8B7083D2856B}"/>
                  </a:ext>
                </a:extLst>
              </p:cNvPr>
              <p:cNvSpPr/>
              <p:nvPr/>
            </p:nvSpPr>
            <p:spPr>
              <a:xfrm>
                <a:off x="1107626" y="6037301"/>
                <a:ext cx="873574" cy="253561"/>
              </a:xfrm>
              <a:prstGeom prst="cube">
                <a:avLst>
                  <a:gd name="adj" fmla="val 88877"/>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00" name="円柱 99">
                <a:extLst>
                  <a:ext uri="{FF2B5EF4-FFF2-40B4-BE49-F238E27FC236}">
                    <a16:creationId xmlns:a16="http://schemas.microsoft.com/office/drawing/2014/main" id="{B695BACD-D4F9-437B-AD7B-243FE59E907E}"/>
                  </a:ext>
                </a:extLst>
              </p:cNvPr>
              <p:cNvSpPr/>
              <p:nvPr/>
            </p:nvSpPr>
            <p:spPr>
              <a:xfrm>
                <a:off x="1481173" y="4960568"/>
                <a:ext cx="146339" cy="1197436"/>
              </a:xfrm>
              <a:prstGeom prst="can">
                <a:avLst/>
              </a:prstGeom>
              <a:gradFill>
                <a:gsLst>
                  <a:gs pos="0">
                    <a:schemeClr val="tx1">
                      <a:lumMod val="50000"/>
                      <a:lumOff val="50000"/>
                    </a:schemeClr>
                  </a:gs>
                  <a:gs pos="41000">
                    <a:schemeClr val="bg1">
                      <a:lumMod val="85000"/>
                    </a:schemeClr>
                  </a:gs>
                  <a:gs pos="59000">
                    <a:schemeClr val="bg1">
                      <a:lumMod val="85000"/>
                    </a:schemeClr>
                  </a:gs>
                  <a:gs pos="100000">
                    <a:schemeClr val="tx1">
                      <a:lumMod val="50000"/>
                      <a:lumOff val="50000"/>
                    </a:schemeClr>
                  </a:gs>
                </a:gsLst>
                <a:lin ang="0" scaled="1"/>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01" name="円柱 100">
                <a:extLst>
                  <a:ext uri="{FF2B5EF4-FFF2-40B4-BE49-F238E27FC236}">
                    <a16:creationId xmlns:a16="http://schemas.microsoft.com/office/drawing/2014/main" id="{D0EB7C4F-2A51-4804-AD66-FE972FE17D01}"/>
                  </a:ext>
                </a:extLst>
              </p:cNvPr>
              <p:cNvSpPr/>
              <p:nvPr/>
            </p:nvSpPr>
            <p:spPr>
              <a:xfrm flipH="1">
                <a:off x="1812732" y="5158760"/>
                <a:ext cx="54863" cy="45719"/>
              </a:xfrm>
              <a:prstGeom prst="can">
                <a:avLst/>
              </a:prstGeom>
              <a:pattFill prst="pct50">
                <a:fgClr>
                  <a:schemeClr val="bg1">
                    <a:lumMod val="85000"/>
                  </a:schemeClr>
                </a:fgClr>
                <a:bgClr>
                  <a:schemeClr val="bg1"/>
                </a:bgClr>
              </a:patt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102" name="グループ化 101">
                <a:extLst>
                  <a:ext uri="{FF2B5EF4-FFF2-40B4-BE49-F238E27FC236}">
                    <a16:creationId xmlns:a16="http://schemas.microsoft.com/office/drawing/2014/main" id="{2DB4BED5-D1B4-4E11-B162-1B7577136FBE}"/>
                  </a:ext>
                </a:extLst>
              </p:cNvPr>
              <p:cNvGrpSpPr/>
              <p:nvPr/>
            </p:nvGrpSpPr>
            <p:grpSpPr>
              <a:xfrm>
                <a:off x="1728075" y="5033834"/>
                <a:ext cx="220160" cy="136974"/>
                <a:chOff x="9925571" y="2210099"/>
                <a:chExt cx="220160" cy="136974"/>
              </a:xfrm>
            </p:grpSpPr>
            <p:sp>
              <p:nvSpPr>
                <p:cNvPr id="112" name="楕円 111">
                  <a:extLst>
                    <a:ext uri="{FF2B5EF4-FFF2-40B4-BE49-F238E27FC236}">
                      <a16:creationId xmlns:a16="http://schemas.microsoft.com/office/drawing/2014/main" id="{590359B0-6684-471E-B74F-930921A6E965}"/>
                    </a:ext>
                  </a:extLst>
                </p:cNvPr>
                <p:cNvSpPr/>
                <p:nvPr/>
              </p:nvSpPr>
              <p:spPr>
                <a:xfrm>
                  <a:off x="9960063" y="2275752"/>
                  <a:ext cx="151177" cy="7132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113" name="グループ化 112">
                  <a:extLst>
                    <a:ext uri="{FF2B5EF4-FFF2-40B4-BE49-F238E27FC236}">
                      <a16:creationId xmlns:a16="http://schemas.microsoft.com/office/drawing/2014/main" id="{D919E9C4-19CC-4225-AB4B-F65EBCB49956}"/>
                    </a:ext>
                  </a:extLst>
                </p:cNvPr>
                <p:cNvGrpSpPr/>
                <p:nvPr/>
              </p:nvGrpSpPr>
              <p:grpSpPr>
                <a:xfrm>
                  <a:off x="9925571" y="2210099"/>
                  <a:ext cx="220160" cy="119038"/>
                  <a:chOff x="9501810" y="1123166"/>
                  <a:chExt cx="344026" cy="181153"/>
                </a:xfrm>
              </p:grpSpPr>
              <p:sp>
                <p:nvSpPr>
                  <p:cNvPr id="114" name="楕円 113">
                    <a:extLst>
                      <a:ext uri="{FF2B5EF4-FFF2-40B4-BE49-F238E27FC236}">
                        <a16:creationId xmlns:a16="http://schemas.microsoft.com/office/drawing/2014/main" id="{6DA1C744-B653-4A33-94F1-84C1814D669C}"/>
                      </a:ext>
                    </a:extLst>
                  </p:cNvPr>
                  <p:cNvSpPr/>
                  <p:nvPr/>
                </p:nvSpPr>
                <p:spPr>
                  <a:xfrm>
                    <a:off x="9501810" y="1157670"/>
                    <a:ext cx="344026" cy="146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15" name="楕円 114">
                    <a:extLst>
                      <a:ext uri="{FF2B5EF4-FFF2-40B4-BE49-F238E27FC236}">
                        <a16:creationId xmlns:a16="http://schemas.microsoft.com/office/drawing/2014/main" id="{952274E5-D287-454E-A871-5ED4D27836D5}"/>
                      </a:ext>
                    </a:extLst>
                  </p:cNvPr>
                  <p:cNvSpPr/>
                  <p:nvPr/>
                </p:nvSpPr>
                <p:spPr>
                  <a:xfrm>
                    <a:off x="9501810" y="1123166"/>
                    <a:ext cx="344026" cy="1466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grpSp>
          <p:sp>
            <p:nvSpPr>
              <p:cNvPr id="103" name="円弧 102">
                <a:extLst>
                  <a:ext uri="{FF2B5EF4-FFF2-40B4-BE49-F238E27FC236}">
                    <a16:creationId xmlns:a16="http://schemas.microsoft.com/office/drawing/2014/main" id="{33189A0B-D428-48E2-A89B-D78AECD1E11F}"/>
                  </a:ext>
                </a:extLst>
              </p:cNvPr>
              <p:cNvSpPr/>
              <p:nvPr/>
            </p:nvSpPr>
            <p:spPr>
              <a:xfrm>
                <a:off x="1481173" y="5152872"/>
                <a:ext cx="142290" cy="51608"/>
              </a:xfrm>
              <a:prstGeom prst="arc">
                <a:avLst>
                  <a:gd name="adj1" fmla="val 324768"/>
                  <a:gd name="adj2" fmla="val 10470458"/>
                </a:avLst>
              </a:prstGeom>
              <a:ln w="952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104" name="円柱 103">
                <a:extLst>
                  <a:ext uri="{FF2B5EF4-FFF2-40B4-BE49-F238E27FC236}">
                    <a16:creationId xmlns:a16="http://schemas.microsoft.com/office/drawing/2014/main" id="{D7515625-13BE-48B7-9583-083150F6B362}"/>
                  </a:ext>
                </a:extLst>
              </p:cNvPr>
              <p:cNvSpPr/>
              <p:nvPr/>
            </p:nvSpPr>
            <p:spPr>
              <a:xfrm>
                <a:off x="1531100" y="4595813"/>
                <a:ext cx="45719" cy="386187"/>
              </a:xfrm>
              <a:prstGeom prst="can">
                <a:avLst/>
              </a:prstGeom>
              <a:gradFill flip="none" rotWithShape="1">
                <a:gsLst>
                  <a:gs pos="0">
                    <a:schemeClr val="tx1">
                      <a:lumMod val="65000"/>
                      <a:lumOff val="35000"/>
                    </a:schemeClr>
                  </a:gs>
                  <a:gs pos="41000">
                    <a:schemeClr val="bg1">
                      <a:lumMod val="75000"/>
                    </a:schemeClr>
                  </a:gs>
                  <a:gs pos="59000">
                    <a:schemeClr val="bg1">
                      <a:lumMod val="75000"/>
                    </a:schemeClr>
                  </a:gs>
                  <a:gs pos="100000">
                    <a:schemeClr val="tx1">
                      <a:lumMod val="65000"/>
                      <a:lumOff val="35000"/>
                    </a:schemeClr>
                  </a:gs>
                </a:gsLst>
                <a:lin ang="0" scaled="1"/>
                <a:tileRect/>
              </a:gra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05" name="直線コネクタ 104">
                <a:extLst>
                  <a:ext uri="{FF2B5EF4-FFF2-40B4-BE49-F238E27FC236}">
                    <a16:creationId xmlns:a16="http://schemas.microsoft.com/office/drawing/2014/main" id="{E91AEC1F-6851-4DC9-9A2F-FF04C8C3C278}"/>
                  </a:ext>
                </a:extLst>
              </p:cNvPr>
              <p:cNvCxnSpPr/>
              <p:nvPr/>
            </p:nvCxnSpPr>
            <p:spPr>
              <a:xfrm>
                <a:off x="1576800" y="4661588"/>
                <a:ext cx="36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06" name="直線コネクタ 105">
                <a:extLst>
                  <a:ext uri="{FF2B5EF4-FFF2-40B4-BE49-F238E27FC236}">
                    <a16:creationId xmlns:a16="http://schemas.microsoft.com/office/drawing/2014/main" id="{55014A64-5AF1-42F8-9188-33613E1BD522}"/>
                  </a:ext>
                </a:extLst>
              </p:cNvPr>
              <p:cNvCxnSpPr/>
              <p:nvPr/>
            </p:nvCxnSpPr>
            <p:spPr>
              <a:xfrm>
                <a:off x="1576800" y="4863994"/>
                <a:ext cx="36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07" name="正方形/長方形 106">
                <a:extLst>
                  <a:ext uri="{FF2B5EF4-FFF2-40B4-BE49-F238E27FC236}">
                    <a16:creationId xmlns:a16="http://schemas.microsoft.com/office/drawing/2014/main" id="{1357BE5E-FED0-45C4-86DC-8ED20369D167}"/>
                  </a:ext>
                </a:extLst>
              </p:cNvPr>
              <p:cNvSpPr/>
              <p:nvPr/>
            </p:nvSpPr>
            <p:spPr>
              <a:xfrm>
                <a:off x="1611388" y="4568165"/>
                <a:ext cx="45719" cy="35864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cxnSp>
            <p:nvCxnSpPr>
              <p:cNvPr id="108" name="直線コネクタ 107">
                <a:extLst>
                  <a:ext uri="{FF2B5EF4-FFF2-40B4-BE49-F238E27FC236}">
                    <a16:creationId xmlns:a16="http://schemas.microsoft.com/office/drawing/2014/main" id="{C99417C0-7B25-4C73-93E0-29582F74397A}"/>
                  </a:ext>
                </a:extLst>
              </p:cNvPr>
              <p:cNvCxnSpPr/>
              <p:nvPr/>
            </p:nvCxnSpPr>
            <p:spPr>
              <a:xfrm>
                <a:off x="1490400" y="4661534"/>
                <a:ext cx="396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BF442B3B-077D-41AA-8818-D19B2952D85B}"/>
                  </a:ext>
                </a:extLst>
              </p:cNvPr>
              <p:cNvCxnSpPr/>
              <p:nvPr/>
            </p:nvCxnSpPr>
            <p:spPr>
              <a:xfrm>
                <a:off x="1490400" y="4863940"/>
                <a:ext cx="39600" cy="0"/>
              </a:xfrm>
              <a:prstGeom prst="line">
                <a:avLst/>
              </a:prstGeom>
              <a:ln w="254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0" name="正方形/長方形 109">
                <a:extLst>
                  <a:ext uri="{FF2B5EF4-FFF2-40B4-BE49-F238E27FC236}">
                    <a16:creationId xmlns:a16="http://schemas.microsoft.com/office/drawing/2014/main" id="{92E1384D-5D6D-483F-B35E-1CDCE0ACC72D}"/>
                  </a:ext>
                </a:extLst>
              </p:cNvPr>
              <p:cNvSpPr/>
              <p:nvPr/>
            </p:nvSpPr>
            <p:spPr>
              <a:xfrm>
                <a:off x="1450892" y="4568166"/>
                <a:ext cx="45719" cy="36096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111" name="円弧 110">
                <a:extLst>
                  <a:ext uri="{FF2B5EF4-FFF2-40B4-BE49-F238E27FC236}">
                    <a16:creationId xmlns:a16="http://schemas.microsoft.com/office/drawing/2014/main" id="{951846F7-7567-4D16-B3F4-E319881E3722}"/>
                  </a:ext>
                </a:extLst>
              </p:cNvPr>
              <p:cNvSpPr/>
              <p:nvPr/>
            </p:nvSpPr>
            <p:spPr>
              <a:xfrm>
                <a:off x="1484537" y="5276929"/>
                <a:ext cx="142290" cy="51608"/>
              </a:xfrm>
              <a:prstGeom prst="arc">
                <a:avLst>
                  <a:gd name="adj1" fmla="val 324768"/>
                  <a:gd name="adj2" fmla="val 10470458"/>
                </a:avLst>
              </a:prstGeom>
              <a:ln w="9525" cap="rnd">
                <a:solidFill>
                  <a:schemeClr val="bg1">
                    <a:lumMod val="75000"/>
                  </a:schemeClr>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grpSp>
        <p:sp>
          <p:nvSpPr>
            <p:cNvPr id="119" name="テキスト ボックス 118"/>
            <p:cNvSpPr txBox="1"/>
            <p:nvPr/>
          </p:nvSpPr>
          <p:spPr>
            <a:xfrm>
              <a:off x="9341403" y="3461578"/>
              <a:ext cx="446094" cy="983389"/>
            </a:xfrm>
            <a:prstGeom prst="rect">
              <a:avLst/>
            </a:prstGeom>
            <a:noFill/>
          </p:spPr>
          <p:txBody>
            <a:bodyPr vert="eaVert" wrap="square" rtlCol="0">
              <a:spAutoFit/>
            </a:bodyPr>
            <a:lstStyle/>
            <a:p>
              <a:r>
                <a:rPr lang="ja-JP" altLang="en-US" sz="738">
                  <a:latin typeface="游ゴシック" panose="020B0400000000000000" pitchFamily="50" charset="-128"/>
                  <a:ea typeface="游ゴシック" panose="020B0400000000000000" pitchFamily="50" charset="-128"/>
                </a:rPr>
                <a:t>携帯電話基地局と</a:t>
              </a:r>
              <a:endParaRPr lang="en-US" altLang="ja-JP" sz="738">
                <a:latin typeface="游ゴシック" panose="020B0400000000000000" pitchFamily="50" charset="-128"/>
                <a:ea typeface="游ゴシック" panose="020B0400000000000000" pitchFamily="50" charset="-128"/>
              </a:endParaRPr>
            </a:p>
            <a:p>
              <a:r>
                <a:rPr lang="en-US" altLang="ja-JP" sz="738">
                  <a:latin typeface="游ゴシック" panose="020B0400000000000000" pitchFamily="50" charset="-128"/>
                  <a:ea typeface="游ゴシック" panose="020B0400000000000000" pitchFamily="50" charset="-128"/>
                </a:rPr>
                <a:t>GNSS</a:t>
              </a:r>
              <a:r>
                <a:rPr lang="ja-JP" altLang="en-US" sz="738">
                  <a:latin typeface="游ゴシック" panose="020B0400000000000000" pitchFamily="50" charset="-128"/>
                  <a:ea typeface="游ゴシック" panose="020B0400000000000000" pitchFamily="50" charset="-128"/>
                </a:rPr>
                <a:t>アンテナ</a:t>
              </a:r>
              <a:endParaRPr lang="ja-JP" altLang="en-US" sz="738" dirty="0">
                <a:latin typeface="游ゴシック" panose="020B0400000000000000" pitchFamily="50" charset="-128"/>
                <a:ea typeface="游ゴシック" panose="020B0400000000000000" pitchFamily="50" charset="-128"/>
              </a:endParaRPr>
            </a:p>
          </p:txBody>
        </p:sp>
      </p:grpSp>
      <p:sp>
        <p:nvSpPr>
          <p:cNvPr id="138" name="テキスト ボックス 137"/>
          <p:cNvSpPr txBox="1"/>
          <p:nvPr/>
        </p:nvSpPr>
        <p:spPr>
          <a:xfrm>
            <a:off x="6903159" y="2043991"/>
            <a:ext cx="1387985" cy="383567"/>
          </a:xfrm>
          <a:prstGeom prst="rect">
            <a:avLst/>
          </a:prstGeom>
          <a:solidFill>
            <a:schemeClr val="bg1"/>
          </a:solidFill>
          <a:ln>
            <a:noFill/>
          </a:ln>
        </p:spPr>
        <p:txBody>
          <a:bodyPr wrap="none" lIns="33231" tIns="0" rIns="33231" bIns="0" rtlCol="0" anchor="ctr">
            <a:spAutoFit/>
          </a:bodyPr>
          <a:lstStyle/>
          <a:p>
            <a:r>
              <a:rPr lang="ja-JP" altLang="en-US" sz="831" dirty="0">
                <a:solidFill>
                  <a:srgbClr val="000000"/>
                </a:solidFill>
                <a:latin typeface="+mn-ea"/>
              </a:rPr>
              <a:t>最大地殻変動量</a:t>
            </a:r>
            <a:endParaRPr lang="en-US" altLang="ja-JP" sz="831" dirty="0">
              <a:solidFill>
                <a:srgbClr val="000000"/>
              </a:solidFill>
              <a:latin typeface="+mn-ea"/>
            </a:endParaRPr>
          </a:p>
          <a:p>
            <a:r>
              <a:rPr lang="ja-JP" altLang="en-US" sz="831" dirty="0">
                <a:solidFill>
                  <a:srgbClr val="000000"/>
                </a:solidFill>
                <a:latin typeface="+mn-ea"/>
              </a:rPr>
              <a:t>地震</a:t>
            </a:r>
            <a:r>
              <a:rPr lang="ja-JP" altLang="en-US" sz="831">
                <a:solidFill>
                  <a:srgbClr val="000000"/>
                </a:solidFill>
                <a:latin typeface="+mn-ea"/>
              </a:rPr>
              <a:t>時：５．３</a:t>
            </a:r>
            <a:r>
              <a:rPr lang="en-US" altLang="ja-JP" sz="831">
                <a:solidFill>
                  <a:srgbClr val="000000"/>
                </a:solidFill>
                <a:latin typeface="+mn-ea"/>
              </a:rPr>
              <a:t>m</a:t>
            </a:r>
            <a:r>
              <a:rPr lang="ja-JP" altLang="en-US" sz="831">
                <a:solidFill>
                  <a:srgbClr val="000000"/>
                </a:solidFill>
                <a:latin typeface="+mn-ea"/>
              </a:rPr>
              <a:t>  </a:t>
            </a:r>
            <a:r>
              <a:rPr lang="en-US" altLang="ja-JP" sz="831">
                <a:solidFill>
                  <a:srgbClr val="000000"/>
                </a:solidFill>
                <a:latin typeface="+mn-ea"/>
              </a:rPr>
              <a:t>(</a:t>
            </a:r>
            <a:r>
              <a:rPr lang="ja-JP" altLang="en-US" sz="831" dirty="0">
                <a:solidFill>
                  <a:srgbClr val="000000"/>
                </a:solidFill>
                <a:latin typeface="+mn-ea"/>
              </a:rPr>
              <a:t>東北沖地震</a:t>
            </a:r>
            <a:r>
              <a:rPr lang="en-US" altLang="ja-JP" sz="831" dirty="0">
                <a:solidFill>
                  <a:srgbClr val="000000"/>
                </a:solidFill>
                <a:latin typeface="+mn-ea"/>
              </a:rPr>
              <a:t>)</a:t>
            </a:r>
          </a:p>
          <a:p>
            <a:r>
              <a:rPr lang="ja-JP" altLang="en-US" sz="831" dirty="0">
                <a:solidFill>
                  <a:srgbClr val="000000"/>
                </a:solidFill>
                <a:latin typeface="+mn-ea"/>
              </a:rPr>
              <a:t>平常</a:t>
            </a:r>
            <a:r>
              <a:rPr lang="ja-JP" altLang="en-US" sz="831">
                <a:solidFill>
                  <a:srgbClr val="000000"/>
                </a:solidFill>
                <a:latin typeface="+mn-ea"/>
              </a:rPr>
              <a:t>時：２．１</a:t>
            </a:r>
            <a:r>
              <a:rPr lang="en-US" altLang="ja-JP" sz="831">
                <a:solidFill>
                  <a:srgbClr val="000000"/>
                </a:solidFill>
                <a:latin typeface="+mn-ea"/>
              </a:rPr>
              <a:t>m</a:t>
            </a:r>
            <a:r>
              <a:rPr lang="ja-JP" altLang="en-US" sz="831">
                <a:solidFill>
                  <a:srgbClr val="000000"/>
                </a:solidFill>
                <a:latin typeface="+mn-ea"/>
              </a:rPr>
              <a:t>  </a:t>
            </a:r>
            <a:r>
              <a:rPr lang="en-US" altLang="ja-JP" sz="831">
                <a:solidFill>
                  <a:srgbClr val="000000"/>
                </a:solidFill>
                <a:latin typeface="+mn-ea"/>
              </a:rPr>
              <a:t>(</a:t>
            </a:r>
            <a:r>
              <a:rPr lang="ja-JP" altLang="en-US" sz="831" dirty="0">
                <a:solidFill>
                  <a:srgbClr val="000000"/>
                </a:solidFill>
                <a:latin typeface="+mn-ea"/>
              </a:rPr>
              <a:t>基準日以降</a:t>
            </a:r>
            <a:r>
              <a:rPr lang="en-US" altLang="ja-JP" sz="831" dirty="0">
                <a:solidFill>
                  <a:srgbClr val="000000"/>
                </a:solidFill>
                <a:latin typeface="+mn-ea"/>
              </a:rPr>
              <a:t>)</a:t>
            </a:r>
          </a:p>
        </p:txBody>
      </p:sp>
      <p:grpSp>
        <p:nvGrpSpPr>
          <p:cNvPr id="246" name="グループ化 245"/>
          <p:cNvGrpSpPr/>
          <p:nvPr/>
        </p:nvGrpSpPr>
        <p:grpSpPr>
          <a:xfrm>
            <a:off x="2150965" y="4599155"/>
            <a:ext cx="2093116" cy="888905"/>
            <a:chOff x="404812" y="2261473"/>
            <a:chExt cx="2267542" cy="962980"/>
          </a:xfrm>
        </p:grpSpPr>
        <p:grpSp>
          <p:nvGrpSpPr>
            <p:cNvPr id="247" name="グループ化 246"/>
            <p:cNvGrpSpPr/>
            <p:nvPr/>
          </p:nvGrpSpPr>
          <p:grpSpPr>
            <a:xfrm>
              <a:off x="404812" y="2698577"/>
              <a:ext cx="1373017" cy="473923"/>
              <a:chOff x="1864311" y="1411658"/>
              <a:chExt cx="5903650" cy="3521310"/>
            </a:xfrm>
          </p:grpSpPr>
          <p:grpSp>
            <p:nvGrpSpPr>
              <p:cNvPr id="270" name="グループ化 269"/>
              <p:cNvGrpSpPr/>
              <p:nvPr/>
            </p:nvGrpSpPr>
            <p:grpSpPr>
              <a:xfrm>
                <a:off x="2025217" y="1411658"/>
                <a:ext cx="5592034" cy="3521310"/>
                <a:chOff x="543061" y="1292312"/>
                <a:chExt cx="8133011" cy="5121367"/>
              </a:xfrm>
            </p:grpSpPr>
            <p:cxnSp>
              <p:nvCxnSpPr>
                <p:cNvPr id="272" name="直線コネクタ 271"/>
                <p:cNvCxnSpPr/>
                <p:nvPr/>
              </p:nvCxnSpPr>
              <p:spPr>
                <a:xfrm flipH="1">
                  <a:off x="808815" y="4802067"/>
                  <a:ext cx="7526780" cy="175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H="1">
                  <a:off x="543061" y="1292312"/>
                  <a:ext cx="1531154" cy="512136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flipH="1">
                  <a:off x="2464152" y="1292312"/>
                  <a:ext cx="918060" cy="512136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4456662" y="1292312"/>
                  <a:ext cx="107820" cy="512136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a:off x="5622779" y="1292312"/>
                  <a:ext cx="932566" cy="512136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6945283" y="1292312"/>
                  <a:ext cx="1730789" cy="512136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flipH="1">
                  <a:off x="1700818" y="1866564"/>
                  <a:ext cx="5692604"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flipH="1">
                  <a:off x="1305995" y="3192210"/>
                  <a:ext cx="6502897" cy="1463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71" name="正方形/長方形 10"/>
              <p:cNvSpPr/>
              <p:nvPr/>
            </p:nvSpPr>
            <p:spPr>
              <a:xfrm>
                <a:off x="1864311" y="1411658"/>
                <a:ext cx="5903650" cy="3521309"/>
              </a:xfrm>
              <a:custGeom>
                <a:avLst/>
                <a:gdLst>
                  <a:gd name="connsiteX0" fmla="*/ 0 w 5903650"/>
                  <a:gd name="connsiteY0" fmla="*/ 0 h 4000812"/>
                  <a:gd name="connsiteX1" fmla="*/ 5903650 w 5903650"/>
                  <a:gd name="connsiteY1" fmla="*/ 0 h 4000812"/>
                  <a:gd name="connsiteX2" fmla="*/ 5903650 w 5903650"/>
                  <a:gd name="connsiteY2" fmla="*/ 4000812 h 4000812"/>
                  <a:gd name="connsiteX3" fmla="*/ 0 w 5903650"/>
                  <a:gd name="connsiteY3" fmla="*/ 4000812 h 4000812"/>
                  <a:gd name="connsiteX4" fmla="*/ 0 w 5903650"/>
                  <a:gd name="connsiteY4" fmla="*/ 0 h 4000812"/>
                  <a:gd name="connsiteX0" fmla="*/ 0 w 5903650"/>
                  <a:gd name="connsiteY0" fmla="*/ 0 h 4000812"/>
                  <a:gd name="connsiteX1" fmla="*/ 4732772 w 5903650"/>
                  <a:gd name="connsiteY1" fmla="*/ 345688 h 4000812"/>
                  <a:gd name="connsiteX2" fmla="*/ 5903650 w 5903650"/>
                  <a:gd name="connsiteY2" fmla="*/ 4000812 h 4000812"/>
                  <a:gd name="connsiteX3" fmla="*/ 0 w 5903650"/>
                  <a:gd name="connsiteY3" fmla="*/ 4000812 h 4000812"/>
                  <a:gd name="connsiteX4" fmla="*/ 0 w 5903650"/>
                  <a:gd name="connsiteY4" fmla="*/ 0 h 4000812"/>
                  <a:gd name="connsiteX0" fmla="*/ 1037064 w 5903650"/>
                  <a:gd name="connsiteY0" fmla="*/ 111512 h 3655124"/>
                  <a:gd name="connsiteX1" fmla="*/ 4732772 w 5903650"/>
                  <a:gd name="connsiteY1" fmla="*/ 0 h 3655124"/>
                  <a:gd name="connsiteX2" fmla="*/ 5903650 w 5903650"/>
                  <a:gd name="connsiteY2" fmla="*/ 3655124 h 3655124"/>
                  <a:gd name="connsiteX3" fmla="*/ 0 w 5903650"/>
                  <a:gd name="connsiteY3" fmla="*/ 3655124 h 3655124"/>
                  <a:gd name="connsiteX4" fmla="*/ 1037064 w 5903650"/>
                  <a:gd name="connsiteY4" fmla="*/ 111512 h 3655124"/>
                  <a:gd name="connsiteX0" fmla="*/ 1037064 w 5903650"/>
                  <a:gd name="connsiteY0" fmla="*/ 0 h 3543612"/>
                  <a:gd name="connsiteX1" fmla="*/ 4732772 w 5903650"/>
                  <a:gd name="connsiteY1" fmla="*/ 44605 h 3543612"/>
                  <a:gd name="connsiteX2" fmla="*/ 5903650 w 5903650"/>
                  <a:gd name="connsiteY2" fmla="*/ 3543612 h 3543612"/>
                  <a:gd name="connsiteX3" fmla="*/ 0 w 5903650"/>
                  <a:gd name="connsiteY3" fmla="*/ 3543612 h 3543612"/>
                  <a:gd name="connsiteX4" fmla="*/ 1037064 w 5903650"/>
                  <a:gd name="connsiteY4" fmla="*/ 0 h 3543612"/>
                  <a:gd name="connsiteX0" fmla="*/ 1037064 w 5903650"/>
                  <a:gd name="connsiteY0" fmla="*/ 0 h 3543612"/>
                  <a:gd name="connsiteX1" fmla="*/ 4710470 w 5903650"/>
                  <a:gd name="connsiteY1" fmla="*/ 22303 h 3543612"/>
                  <a:gd name="connsiteX2" fmla="*/ 5903650 w 5903650"/>
                  <a:gd name="connsiteY2" fmla="*/ 3543612 h 3543612"/>
                  <a:gd name="connsiteX3" fmla="*/ 0 w 5903650"/>
                  <a:gd name="connsiteY3" fmla="*/ 3543612 h 3543612"/>
                  <a:gd name="connsiteX4" fmla="*/ 1037064 w 5903650"/>
                  <a:gd name="connsiteY4" fmla="*/ 0 h 3543612"/>
                  <a:gd name="connsiteX0" fmla="*/ 1059366 w 5903650"/>
                  <a:gd name="connsiteY0" fmla="*/ 11151 h 3521309"/>
                  <a:gd name="connsiteX1" fmla="*/ 4710470 w 5903650"/>
                  <a:gd name="connsiteY1" fmla="*/ 0 h 3521309"/>
                  <a:gd name="connsiteX2" fmla="*/ 5903650 w 5903650"/>
                  <a:gd name="connsiteY2" fmla="*/ 3521309 h 3521309"/>
                  <a:gd name="connsiteX3" fmla="*/ 0 w 5903650"/>
                  <a:gd name="connsiteY3" fmla="*/ 3521309 h 3521309"/>
                  <a:gd name="connsiteX4" fmla="*/ 1059366 w 5903650"/>
                  <a:gd name="connsiteY4" fmla="*/ 11151 h 352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3521309">
                    <a:moveTo>
                      <a:pt x="1059366" y="11151"/>
                    </a:moveTo>
                    <a:lnTo>
                      <a:pt x="4710470" y="0"/>
                    </a:lnTo>
                    <a:lnTo>
                      <a:pt x="5903650" y="3521309"/>
                    </a:lnTo>
                    <a:lnTo>
                      <a:pt x="0" y="3521309"/>
                    </a:lnTo>
                    <a:lnTo>
                      <a:pt x="1059366" y="11151"/>
                    </a:lnTo>
                    <a:close/>
                  </a:path>
                </a:pathLst>
              </a:custGeom>
              <a:solidFill>
                <a:srgbClr val="0000FF">
                  <a:alpha val="6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grpSp>
          <p:nvGrpSpPr>
            <p:cNvPr id="248" name="グループ化 247"/>
            <p:cNvGrpSpPr/>
            <p:nvPr/>
          </p:nvGrpSpPr>
          <p:grpSpPr>
            <a:xfrm>
              <a:off x="1312432" y="2746041"/>
              <a:ext cx="1359922" cy="476638"/>
              <a:chOff x="1838410" y="1411657"/>
              <a:chExt cx="5903650" cy="3521311"/>
            </a:xfrm>
          </p:grpSpPr>
          <p:grpSp>
            <p:nvGrpSpPr>
              <p:cNvPr id="260" name="グループ化 259"/>
              <p:cNvGrpSpPr/>
              <p:nvPr/>
            </p:nvGrpSpPr>
            <p:grpSpPr>
              <a:xfrm>
                <a:off x="2025217" y="1411658"/>
                <a:ext cx="5592034" cy="3521310"/>
                <a:chOff x="543061" y="1292312"/>
                <a:chExt cx="8133011" cy="5121367"/>
              </a:xfrm>
            </p:grpSpPr>
            <p:cxnSp>
              <p:nvCxnSpPr>
                <p:cNvPr id="262" name="直線コネクタ 261"/>
                <p:cNvCxnSpPr/>
                <p:nvPr/>
              </p:nvCxnSpPr>
              <p:spPr>
                <a:xfrm flipH="1">
                  <a:off x="808815" y="4802067"/>
                  <a:ext cx="7526780" cy="17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H="1">
                  <a:off x="543061" y="1292312"/>
                  <a:ext cx="1531154" cy="51213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H="1">
                  <a:off x="2464152" y="1292312"/>
                  <a:ext cx="918060" cy="51213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4456662" y="1292312"/>
                  <a:ext cx="107820" cy="5121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5622779" y="1292312"/>
                  <a:ext cx="932566" cy="5121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945283" y="1292312"/>
                  <a:ext cx="1730789" cy="51213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flipH="1">
                  <a:off x="1700818" y="1866564"/>
                  <a:ext cx="56926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flipH="1">
                  <a:off x="1305995" y="3192210"/>
                  <a:ext cx="6502897" cy="146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1" name="正方形/長方形 10"/>
              <p:cNvSpPr/>
              <p:nvPr/>
            </p:nvSpPr>
            <p:spPr>
              <a:xfrm>
                <a:off x="1838410" y="1411657"/>
                <a:ext cx="5903650" cy="3521309"/>
              </a:xfrm>
              <a:custGeom>
                <a:avLst/>
                <a:gdLst>
                  <a:gd name="connsiteX0" fmla="*/ 0 w 5903650"/>
                  <a:gd name="connsiteY0" fmla="*/ 0 h 4000812"/>
                  <a:gd name="connsiteX1" fmla="*/ 5903650 w 5903650"/>
                  <a:gd name="connsiteY1" fmla="*/ 0 h 4000812"/>
                  <a:gd name="connsiteX2" fmla="*/ 5903650 w 5903650"/>
                  <a:gd name="connsiteY2" fmla="*/ 4000812 h 4000812"/>
                  <a:gd name="connsiteX3" fmla="*/ 0 w 5903650"/>
                  <a:gd name="connsiteY3" fmla="*/ 4000812 h 4000812"/>
                  <a:gd name="connsiteX4" fmla="*/ 0 w 5903650"/>
                  <a:gd name="connsiteY4" fmla="*/ 0 h 4000812"/>
                  <a:gd name="connsiteX0" fmla="*/ 0 w 5903650"/>
                  <a:gd name="connsiteY0" fmla="*/ 0 h 4000812"/>
                  <a:gd name="connsiteX1" fmla="*/ 4732772 w 5903650"/>
                  <a:gd name="connsiteY1" fmla="*/ 345688 h 4000812"/>
                  <a:gd name="connsiteX2" fmla="*/ 5903650 w 5903650"/>
                  <a:gd name="connsiteY2" fmla="*/ 4000812 h 4000812"/>
                  <a:gd name="connsiteX3" fmla="*/ 0 w 5903650"/>
                  <a:gd name="connsiteY3" fmla="*/ 4000812 h 4000812"/>
                  <a:gd name="connsiteX4" fmla="*/ 0 w 5903650"/>
                  <a:gd name="connsiteY4" fmla="*/ 0 h 4000812"/>
                  <a:gd name="connsiteX0" fmla="*/ 1037064 w 5903650"/>
                  <a:gd name="connsiteY0" fmla="*/ 111512 h 3655124"/>
                  <a:gd name="connsiteX1" fmla="*/ 4732772 w 5903650"/>
                  <a:gd name="connsiteY1" fmla="*/ 0 h 3655124"/>
                  <a:gd name="connsiteX2" fmla="*/ 5903650 w 5903650"/>
                  <a:gd name="connsiteY2" fmla="*/ 3655124 h 3655124"/>
                  <a:gd name="connsiteX3" fmla="*/ 0 w 5903650"/>
                  <a:gd name="connsiteY3" fmla="*/ 3655124 h 3655124"/>
                  <a:gd name="connsiteX4" fmla="*/ 1037064 w 5903650"/>
                  <a:gd name="connsiteY4" fmla="*/ 111512 h 3655124"/>
                  <a:gd name="connsiteX0" fmla="*/ 1037064 w 5903650"/>
                  <a:gd name="connsiteY0" fmla="*/ 0 h 3543612"/>
                  <a:gd name="connsiteX1" fmla="*/ 4732772 w 5903650"/>
                  <a:gd name="connsiteY1" fmla="*/ 44605 h 3543612"/>
                  <a:gd name="connsiteX2" fmla="*/ 5903650 w 5903650"/>
                  <a:gd name="connsiteY2" fmla="*/ 3543612 h 3543612"/>
                  <a:gd name="connsiteX3" fmla="*/ 0 w 5903650"/>
                  <a:gd name="connsiteY3" fmla="*/ 3543612 h 3543612"/>
                  <a:gd name="connsiteX4" fmla="*/ 1037064 w 5903650"/>
                  <a:gd name="connsiteY4" fmla="*/ 0 h 3543612"/>
                  <a:gd name="connsiteX0" fmla="*/ 1037064 w 5903650"/>
                  <a:gd name="connsiteY0" fmla="*/ 0 h 3543612"/>
                  <a:gd name="connsiteX1" fmla="*/ 4710470 w 5903650"/>
                  <a:gd name="connsiteY1" fmla="*/ 22303 h 3543612"/>
                  <a:gd name="connsiteX2" fmla="*/ 5903650 w 5903650"/>
                  <a:gd name="connsiteY2" fmla="*/ 3543612 h 3543612"/>
                  <a:gd name="connsiteX3" fmla="*/ 0 w 5903650"/>
                  <a:gd name="connsiteY3" fmla="*/ 3543612 h 3543612"/>
                  <a:gd name="connsiteX4" fmla="*/ 1037064 w 5903650"/>
                  <a:gd name="connsiteY4" fmla="*/ 0 h 3543612"/>
                  <a:gd name="connsiteX0" fmla="*/ 1059366 w 5903650"/>
                  <a:gd name="connsiteY0" fmla="*/ 11151 h 3521309"/>
                  <a:gd name="connsiteX1" fmla="*/ 4710470 w 5903650"/>
                  <a:gd name="connsiteY1" fmla="*/ 0 h 3521309"/>
                  <a:gd name="connsiteX2" fmla="*/ 5903650 w 5903650"/>
                  <a:gd name="connsiteY2" fmla="*/ 3521309 h 3521309"/>
                  <a:gd name="connsiteX3" fmla="*/ 0 w 5903650"/>
                  <a:gd name="connsiteY3" fmla="*/ 3521309 h 3521309"/>
                  <a:gd name="connsiteX4" fmla="*/ 1059366 w 5903650"/>
                  <a:gd name="connsiteY4" fmla="*/ 11151 h 352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3521309">
                    <a:moveTo>
                      <a:pt x="1059366" y="11151"/>
                    </a:moveTo>
                    <a:lnTo>
                      <a:pt x="4710470" y="0"/>
                    </a:lnTo>
                    <a:lnTo>
                      <a:pt x="5903650" y="3521309"/>
                    </a:lnTo>
                    <a:lnTo>
                      <a:pt x="0" y="3521309"/>
                    </a:lnTo>
                    <a:lnTo>
                      <a:pt x="1059366" y="11151"/>
                    </a:lnTo>
                    <a:close/>
                  </a:path>
                </a:pathLst>
              </a:cu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249" name="テキスト ボックス 248"/>
            <p:cNvSpPr txBox="1"/>
            <p:nvPr/>
          </p:nvSpPr>
          <p:spPr>
            <a:xfrm>
              <a:off x="503459" y="2994560"/>
              <a:ext cx="765063" cy="169213"/>
            </a:xfrm>
            <a:prstGeom prst="rect">
              <a:avLst/>
            </a:prstGeom>
            <a:noFill/>
          </p:spPr>
          <p:txBody>
            <a:bodyPr wrap="square" lIns="0" tIns="0" rIns="0" bIns="0" rtlCol="0">
              <a:spAutoFit/>
            </a:bodyPr>
            <a:lstStyle/>
            <a:p>
              <a:pPr algn="ctr"/>
              <a:r>
                <a:rPr lang="ja-JP" altLang="en-US" sz="1015" b="1">
                  <a:solidFill>
                    <a:schemeClr val="bg1"/>
                  </a:solidFill>
                  <a:latin typeface="游ゴシック" panose="020B0400000000000000" pitchFamily="50" charset="-128"/>
                  <a:ea typeface="游ゴシック" panose="020B0400000000000000" pitchFamily="50" charset="-128"/>
                </a:rPr>
                <a:t>座標系</a:t>
              </a:r>
              <a:r>
                <a:rPr lang="en-US" altLang="ja-JP" sz="1015" b="1">
                  <a:solidFill>
                    <a:schemeClr val="bg1"/>
                  </a:solidFill>
                  <a:latin typeface="游ゴシック" panose="020B0400000000000000" pitchFamily="50" charset="-128"/>
                  <a:ea typeface="游ゴシック" panose="020B0400000000000000" pitchFamily="50" charset="-128"/>
                </a:rPr>
                <a:t>A</a:t>
              </a:r>
              <a:endParaRPr lang="ja-JP" altLang="en-US" sz="1015" b="1" dirty="0">
                <a:solidFill>
                  <a:schemeClr val="bg1"/>
                </a:solidFill>
                <a:latin typeface="游ゴシック" panose="020B0400000000000000" pitchFamily="50" charset="-128"/>
                <a:ea typeface="游ゴシック" panose="020B0400000000000000" pitchFamily="50" charset="-128"/>
              </a:endParaRPr>
            </a:p>
          </p:txBody>
        </p:sp>
        <p:sp>
          <p:nvSpPr>
            <p:cNvPr id="250" name="テキスト ボックス 249"/>
            <p:cNvSpPr txBox="1"/>
            <p:nvPr/>
          </p:nvSpPr>
          <p:spPr>
            <a:xfrm>
              <a:off x="1917245" y="3055240"/>
              <a:ext cx="607685" cy="169213"/>
            </a:xfrm>
            <a:prstGeom prst="rect">
              <a:avLst/>
            </a:prstGeom>
            <a:noFill/>
          </p:spPr>
          <p:txBody>
            <a:bodyPr wrap="square" lIns="0" tIns="0" rIns="0" bIns="0" rtlCol="0">
              <a:spAutoFit/>
            </a:bodyPr>
            <a:lstStyle/>
            <a:p>
              <a:pPr algn="ctr"/>
              <a:r>
                <a:rPr lang="ja-JP" altLang="en-US" sz="1015" b="1">
                  <a:solidFill>
                    <a:schemeClr val="bg1"/>
                  </a:solidFill>
                  <a:latin typeface="游ゴシック" panose="020B0400000000000000" pitchFamily="50" charset="-128"/>
                  <a:ea typeface="游ゴシック" panose="020B0400000000000000" pitchFamily="50" charset="-128"/>
                </a:rPr>
                <a:t>座標系</a:t>
              </a:r>
              <a:r>
                <a:rPr lang="en-US" altLang="ja-JP" sz="1015" b="1">
                  <a:solidFill>
                    <a:schemeClr val="bg1"/>
                  </a:solidFill>
                  <a:latin typeface="游ゴシック" panose="020B0400000000000000" pitchFamily="50" charset="-128"/>
                  <a:ea typeface="游ゴシック" panose="020B0400000000000000" pitchFamily="50" charset="-128"/>
                </a:rPr>
                <a:t>B</a:t>
              </a:r>
              <a:endParaRPr lang="ja-JP" altLang="en-US" sz="1015" b="1" dirty="0">
                <a:solidFill>
                  <a:schemeClr val="bg1"/>
                </a:solidFill>
                <a:latin typeface="游ゴシック" panose="020B0400000000000000" pitchFamily="50" charset="-128"/>
                <a:ea typeface="游ゴシック" panose="020B0400000000000000" pitchFamily="50" charset="-128"/>
              </a:endParaRPr>
            </a:p>
          </p:txBody>
        </p:sp>
        <p:grpSp>
          <p:nvGrpSpPr>
            <p:cNvPr id="251" name="グループ化 250"/>
            <p:cNvGrpSpPr/>
            <p:nvPr/>
          </p:nvGrpSpPr>
          <p:grpSpPr>
            <a:xfrm rot="18731287">
              <a:off x="525858" y="2200640"/>
              <a:ext cx="179387" cy="415770"/>
              <a:chOff x="10021550" y="2372342"/>
              <a:chExt cx="737801" cy="1278279"/>
            </a:xfrm>
          </p:grpSpPr>
          <p:pic>
            <p:nvPicPr>
              <p:cNvPr id="258" name="図 25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4028352">
                <a:off x="10070772" y="3167842"/>
                <a:ext cx="433557" cy="532001"/>
              </a:xfrm>
              <a:prstGeom prst="rect">
                <a:avLst/>
              </a:prstGeom>
            </p:spPr>
          </p:pic>
          <p:pic>
            <p:nvPicPr>
              <p:cNvPr id="259" name="Picture 78" descr="えいせいとうか-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3360269">
                <a:off x="9912741" y="2560991"/>
                <a:ext cx="1035259" cy="657961"/>
              </a:xfrm>
              <a:prstGeom prst="rect">
                <a:avLst/>
              </a:prstGeom>
              <a:noFill/>
              <a:ln w="9525">
                <a:noFill/>
                <a:miter lim="800000"/>
                <a:headEnd/>
                <a:tailEnd/>
              </a:ln>
            </p:spPr>
          </p:pic>
        </p:grpSp>
        <p:grpSp>
          <p:nvGrpSpPr>
            <p:cNvPr id="252" name="グループ化 251"/>
            <p:cNvGrpSpPr/>
            <p:nvPr/>
          </p:nvGrpSpPr>
          <p:grpSpPr>
            <a:xfrm flipH="1">
              <a:off x="763403" y="2601746"/>
              <a:ext cx="415558" cy="338533"/>
              <a:chOff x="4184084" y="4432877"/>
              <a:chExt cx="1914876" cy="1450859"/>
            </a:xfrm>
          </p:grpSpPr>
          <p:pic>
            <p:nvPicPr>
              <p:cNvPr id="256" name="Picture 4" descr="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456585" y="4432877"/>
                <a:ext cx="226620" cy="17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Picture 3" descr="h"/>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84084" y="4576474"/>
                <a:ext cx="1914876" cy="1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3" name="Picture 13" descr="スマホを使う女子のコピー"/>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flipH="1">
              <a:off x="2026987" y="2616887"/>
              <a:ext cx="184036" cy="38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図 253"/>
            <p:cNvPicPr>
              <a:picLocks noChangeAspect="1"/>
            </p:cNvPicPr>
            <p:nvPr/>
          </p:nvPicPr>
          <p:blipFill>
            <a:blip r:embed="rId12" cstate="print">
              <a:duotone>
                <a:prstClr val="black"/>
                <a:srgbClr val="0066FF">
                  <a:tint val="45000"/>
                  <a:satMod val="400000"/>
                </a:srgbClr>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1372549" y="2261473"/>
              <a:ext cx="131697" cy="790176"/>
            </a:xfrm>
            <a:prstGeom prst="rect">
              <a:avLst/>
            </a:prstGeom>
          </p:spPr>
        </p:pic>
        <p:pic>
          <p:nvPicPr>
            <p:cNvPr id="255" name="図 254"/>
            <p:cNvPicPr>
              <a:picLocks noChangeAspect="1"/>
            </p:cNvPicPr>
            <p:nvPr/>
          </p:nvPicPr>
          <p:blipFill>
            <a:blip r:embed="rId12" cstate="print">
              <a:duotone>
                <a:prstClr val="black"/>
                <a:srgbClr val="FF0000">
                  <a:tint val="45000"/>
                  <a:satMod val="400000"/>
                </a:srgbClr>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1676001" y="2338298"/>
              <a:ext cx="131697" cy="790176"/>
            </a:xfrm>
            <a:prstGeom prst="rect">
              <a:avLst/>
            </a:prstGeom>
          </p:spPr>
        </p:pic>
      </p:grpSp>
      <p:sp>
        <p:nvSpPr>
          <p:cNvPr id="280" name="テキスト ボックス 279"/>
          <p:cNvSpPr txBox="1"/>
          <p:nvPr/>
        </p:nvSpPr>
        <p:spPr>
          <a:xfrm>
            <a:off x="3359078" y="3831996"/>
            <a:ext cx="951832" cy="369268"/>
          </a:xfrm>
          <a:prstGeom prst="rect">
            <a:avLst/>
          </a:prstGeom>
          <a:solidFill>
            <a:schemeClr val="bg1"/>
          </a:solidFill>
          <a:ln>
            <a:noFill/>
          </a:ln>
        </p:spPr>
        <p:txBody>
          <a:bodyPr wrap="square" lIns="33231" tIns="0" rIns="33231" bIns="0" rtlCol="0" anchor="ctr">
            <a:spAutoFit/>
          </a:bodyPr>
          <a:lstStyle/>
          <a:p>
            <a:r>
              <a:rPr lang="ja-JP" altLang="en-US" sz="831" dirty="0">
                <a:solidFill>
                  <a:prstClr val="black"/>
                </a:solidFill>
                <a:latin typeface="+mn-ea"/>
                <a:cs typeface="メイリオ" panose="020B0604030504040204" pitchFamily="50" charset="-128"/>
              </a:rPr>
              <a:t>世界の共通ルール</a:t>
            </a:r>
            <a:r>
              <a:rPr lang="en-US" altLang="ja-JP" sz="738" dirty="0">
                <a:solidFill>
                  <a:prstClr val="black"/>
                </a:solidFill>
                <a:latin typeface="+mn-ea"/>
                <a:cs typeface="メイリオ" panose="020B0604030504040204" pitchFamily="50" charset="-128"/>
              </a:rPr>
              <a:t>(</a:t>
            </a:r>
            <a:r>
              <a:rPr lang="ja-JP" altLang="en-US" sz="738" dirty="0">
                <a:solidFill>
                  <a:prstClr val="black"/>
                </a:solidFill>
                <a:latin typeface="+mn-ea"/>
                <a:cs typeface="メイリオ" panose="020B0604030504040204" pitchFamily="50" charset="-128"/>
              </a:rPr>
              <a:t>地球基準座標系</a:t>
            </a:r>
            <a:r>
              <a:rPr lang="en-US" altLang="ja-JP" sz="738" dirty="0">
                <a:solidFill>
                  <a:prstClr val="black"/>
                </a:solidFill>
                <a:latin typeface="+mn-ea"/>
                <a:cs typeface="メイリオ" panose="020B0604030504040204" pitchFamily="50" charset="-128"/>
              </a:rPr>
              <a:t>)</a:t>
            </a:r>
            <a:br>
              <a:rPr lang="en-US" altLang="ja-JP" sz="738" dirty="0">
                <a:solidFill>
                  <a:prstClr val="black"/>
                </a:solidFill>
                <a:latin typeface="+mn-ea"/>
                <a:cs typeface="メイリオ" panose="020B0604030504040204" pitchFamily="50" charset="-128"/>
              </a:rPr>
            </a:br>
            <a:r>
              <a:rPr lang="ja-JP" altLang="en-US" sz="831" dirty="0">
                <a:solidFill>
                  <a:prstClr val="black"/>
                </a:solidFill>
                <a:latin typeface="+mn-ea"/>
                <a:cs typeface="メイリオ" panose="020B0604030504040204" pitchFamily="50" charset="-128"/>
              </a:rPr>
              <a:t>構築を担う</a:t>
            </a:r>
            <a:r>
              <a:rPr lang="en-US" altLang="ja-JP" sz="831" dirty="0">
                <a:solidFill>
                  <a:prstClr val="black"/>
                </a:solidFill>
                <a:latin typeface="+mn-ea"/>
                <a:cs typeface="メイリオ" panose="020B0604030504040204" pitchFamily="50" charset="-128"/>
              </a:rPr>
              <a:t>VLBI</a:t>
            </a:r>
            <a:endParaRPr lang="en-US" altLang="ja-JP" sz="831" b="1" dirty="0">
              <a:solidFill>
                <a:srgbClr val="000000"/>
              </a:solidFill>
              <a:latin typeface="+mn-ea"/>
            </a:endParaRPr>
          </a:p>
        </p:txBody>
      </p:sp>
      <p:sp>
        <p:nvSpPr>
          <p:cNvPr id="281" name="テキスト ボックス 280"/>
          <p:cNvSpPr txBox="1"/>
          <p:nvPr/>
        </p:nvSpPr>
        <p:spPr>
          <a:xfrm>
            <a:off x="7625838" y="3097999"/>
            <a:ext cx="1093700" cy="284052"/>
          </a:xfrm>
          <a:prstGeom prst="rect">
            <a:avLst/>
          </a:prstGeom>
          <a:noFill/>
          <a:ln>
            <a:noFill/>
          </a:ln>
        </p:spPr>
        <p:txBody>
          <a:bodyPr wrap="square" lIns="33231" tIns="0" rIns="33231" bIns="0" rtlCol="0" anchor="ctr">
            <a:spAutoFit/>
          </a:bodyPr>
          <a:lstStyle/>
          <a:p>
            <a:r>
              <a:rPr lang="ja-JP" altLang="en-US" sz="831" dirty="0">
                <a:solidFill>
                  <a:srgbClr val="000000"/>
                </a:solidFill>
                <a:latin typeface="+mn-ea"/>
              </a:rPr>
              <a:t>地殻変動補正システム</a:t>
            </a:r>
            <a:endParaRPr lang="en-US" altLang="ja-JP" sz="831" dirty="0">
              <a:solidFill>
                <a:srgbClr val="000000"/>
              </a:solidFill>
              <a:latin typeface="+mn-ea"/>
            </a:endParaRPr>
          </a:p>
          <a:p>
            <a:r>
              <a:rPr lang="en-US" altLang="ja-JP" sz="1015" dirty="0">
                <a:solidFill>
                  <a:srgbClr val="000000"/>
                </a:solidFill>
                <a:latin typeface="+mn-ea"/>
              </a:rPr>
              <a:t>POS2JGD</a:t>
            </a:r>
          </a:p>
        </p:txBody>
      </p:sp>
      <p:sp>
        <p:nvSpPr>
          <p:cNvPr id="144" name="テキスト ボックス 143"/>
          <p:cNvSpPr txBox="1"/>
          <p:nvPr/>
        </p:nvSpPr>
        <p:spPr>
          <a:xfrm>
            <a:off x="476556" y="5329401"/>
            <a:ext cx="1566341" cy="127856"/>
          </a:xfrm>
          <a:prstGeom prst="rect">
            <a:avLst/>
          </a:prstGeom>
          <a:solidFill>
            <a:schemeClr val="bg1"/>
          </a:solidFill>
          <a:ln>
            <a:noFill/>
          </a:ln>
        </p:spPr>
        <p:txBody>
          <a:bodyPr wrap="square" lIns="33231" tIns="0" rIns="33231" bIns="0" rtlCol="0" anchor="ctr">
            <a:spAutoFit/>
          </a:bodyPr>
          <a:lstStyle/>
          <a:p>
            <a:r>
              <a:rPr lang="ja-JP" altLang="en-US" sz="831">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例：</a:t>
            </a:r>
            <a:r>
              <a:rPr lang="en-US" altLang="ja-JP" sz="831">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GPS</a:t>
            </a:r>
            <a:r>
              <a:rPr lang="ja-JP" altLang="en-US" sz="831">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単独測位は重ならない</a:t>
            </a:r>
            <a:endParaRPr lang="en-US" altLang="ja-JP" sz="831" b="1">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46" name="テキスト ボックス 145"/>
          <p:cNvSpPr txBox="1"/>
          <p:nvPr/>
        </p:nvSpPr>
        <p:spPr>
          <a:xfrm>
            <a:off x="1869220" y="3789477"/>
            <a:ext cx="526001" cy="383567"/>
          </a:xfrm>
          <a:prstGeom prst="rect">
            <a:avLst/>
          </a:prstGeom>
          <a:solidFill>
            <a:schemeClr val="bg1"/>
          </a:solidFill>
          <a:ln>
            <a:noFill/>
          </a:ln>
        </p:spPr>
        <p:txBody>
          <a:bodyPr wrap="square" lIns="33231" tIns="0" rIns="33231" bIns="0" rtlCol="0" anchor="ctr">
            <a:spAutoFit/>
          </a:bodyPr>
          <a:lstStyle/>
          <a:p>
            <a:r>
              <a:rPr lang="ja-JP" altLang="en-US" sz="831" dirty="0">
                <a:solidFill>
                  <a:prstClr val="black"/>
                </a:solidFill>
                <a:latin typeface="+mn-ea"/>
                <a:cs typeface="メイリオ" panose="020B0604030504040204" pitchFamily="50" charset="-128"/>
              </a:rPr>
              <a:t>日本の</a:t>
            </a:r>
            <a:endParaRPr lang="en-US" altLang="ja-JP" sz="831" dirty="0">
              <a:solidFill>
                <a:prstClr val="black"/>
              </a:solidFill>
              <a:latin typeface="+mn-ea"/>
              <a:cs typeface="メイリオ" panose="020B0604030504040204" pitchFamily="50" charset="-128"/>
            </a:endParaRPr>
          </a:p>
          <a:p>
            <a:r>
              <a:rPr lang="ja-JP" altLang="en-US" sz="831" dirty="0">
                <a:solidFill>
                  <a:prstClr val="black"/>
                </a:solidFill>
                <a:latin typeface="+mn-ea"/>
                <a:cs typeface="メイリオ" panose="020B0604030504040204" pitchFamily="50" charset="-128"/>
              </a:rPr>
              <a:t>国家座標</a:t>
            </a:r>
            <a:endParaRPr lang="en-US" altLang="ja-JP" sz="831" dirty="0">
              <a:solidFill>
                <a:prstClr val="black"/>
              </a:solidFill>
              <a:latin typeface="+mn-ea"/>
              <a:cs typeface="メイリオ" panose="020B0604030504040204" pitchFamily="50" charset="-128"/>
            </a:endParaRPr>
          </a:p>
          <a:p>
            <a:r>
              <a:rPr lang="ja-JP" altLang="en-US" sz="831" dirty="0">
                <a:solidFill>
                  <a:prstClr val="black"/>
                </a:solidFill>
                <a:latin typeface="+mn-ea"/>
                <a:cs typeface="メイリオ" panose="020B0604030504040204" pitchFamily="50" charset="-128"/>
              </a:rPr>
              <a:t>の原点</a:t>
            </a:r>
            <a:endParaRPr lang="en-US" altLang="ja-JP" sz="831" b="1" dirty="0">
              <a:solidFill>
                <a:srgbClr val="000000"/>
              </a:solidFill>
              <a:latin typeface="+mn-ea"/>
            </a:endParaRPr>
          </a:p>
        </p:txBody>
      </p:sp>
      <p:sp>
        <p:nvSpPr>
          <p:cNvPr id="147" name="テキスト ボックス 146"/>
          <p:cNvSpPr txBox="1"/>
          <p:nvPr/>
        </p:nvSpPr>
        <p:spPr>
          <a:xfrm>
            <a:off x="6333770" y="5774809"/>
            <a:ext cx="2572077" cy="710131"/>
          </a:xfrm>
          <a:prstGeom prst="rect">
            <a:avLst/>
          </a:prstGeom>
          <a:noFill/>
          <a:ln>
            <a:noFill/>
          </a:ln>
        </p:spPr>
        <p:txBody>
          <a:bodyPr wrap="square" lIns="33231" tIns="0" rIns="33231" bIns="0" rtlCol="0" anchor="ctr">
            <a:spAutoFit/>
          </a:bodyPr>
          <a:lstStyle/>
          <a:p>
            <a:pPr marL="82064" indent="-82064"/>
            <a:r>
              <a:rPr lang="ja-JP" altLang="en-US" sz="923" b="1" dirty="0">
                <a:solidFill>
                  <a:prstClr val="black"/>
                </a:solidFill>
                <a:latin typeface="+mn-ea"/>
                <a:cs typeface="メイリオ" panose="020B0604030504040204" pitchFamily="50" charset="-128"/>
              </a:rPr>
              <a:t>国家座標に準拠すべき対象例</a:t>
            </a:r>
            <a:r>
              <a:rPr lang="en-US" altLang="ja-JP" sz="923" dirty="0">
                <a:solidFill>
                  <a:prstClr val="black"/>
                </a:solidFill>
                <a:latin typeface="+mn-ea"/>
                <a:cs typeface="メイリオ" panose="020B0604030504040204" pitchFamily="50" charset="-128"/>
              </a:rPr>
              <a:t/>
            </a:r>
            <a:br>
              <a:rPr lang="en-US" altLang="ja-JP" sz="923" dirty="0">
                <a:solidFill>
                  <a:prstClr val="black"/>
                </a:solidFill>
                <a:latin typeface="+mn-ea"/>
                <a:cs typeface="メイリオ" panose="020B0604030504040204" pitchFamily="50" charset="-128"/>
              </a:rPr>
            </a:br>
            <a:r>
              <a:rPr lang="en-US" altLang="ja-JP" sz="923" dirty="0" err="1">
                <a:solidFill>
                  <a:prstClr val="black"/>
                </a:solidFill>
                <a:latin typeface="+mn-ea"/>
                <a:cs typeface="メイリオ" panose="020B0604030504040204" pitchFamily="50" charset="-128"/>
              </a:rPr>
              <a:t>i</a:t>
            </a:r>
            <a:r>
              <a:rPr lang="en-US" altLang="ja-JP" sz="923" dirty="0">
                <a:solidFill>
                  <a:prstClr val="black"/>
                </a:solidFill>
                <a:latin typeface="+mn-ea"/>
                <a:cs typeface="メイリオ" panose="020B0604030504040204" pitchFamily="50" charset="-128"/>
              </a:rPr>
              <a:t>-Construction</a:t>
            </a:r>
            <a:r>
              <a:rPr lang="ja-JP" altLang="en-US" sz="923" dirty="0" err="1">
                <a:solidFill>
                  <a:prstClr val="black"/>
                </a:solidFill>
                <a:latin typeface="+mn-ea"/>
                <a:cs typeface="メイリオ" panose="020B0604030504040204" pitchFamily="50" charset="-128"/>
              </a:rPr>
              <a:t>，</a:t>
            </a:r>
            <a:r>
              <a:rPr lang="en-US" altLang="ja-JP" sz="923" dirty="0">
                <a:solidFill>
                  <a:prstClr val="black"/>
                </a:solidFill>
                <a:latin typeface="+mn-ea"/>
                <a:cs typeface="メイリオ" panose="020B0604030504040204" pitchFamily="50" charset="-128"/>
              </a:rPr>
              <a:t>ICT</a:t>
            </a:r>
            <a:r>
              <a:rPr lang="ja-JP" altLang="en-US" sz="923" dirty="0">
                <a:solidFill>
                  <a:prstClr val="black"/>
                </a:solidFill>
                <a:latin typeface="+mn-ea"/>
                <a:cs typeface="メイリオ" panose="020B0604030504040204" pitchFamily="50" charset="-128"/>
              </a:rPr>
              <a:t>施工</a:t>
            </a:r>
            <a:r>
              <a:rPr lang="ja-JP" altLang="en-US" sz="923" dirty="0">
                <a:latin typeface="+mn-ea"/>
                <a:cs typeface="メイリオ" panose="020B0604030504040204" pitchFamily="50" charset="-128"/>
              </a:rPr>
              <a:t>，</a:t>
            </a:r>
            <a:r>
              <a:rPr lang="en-US" altLang="ja-JP" sz="923" dirty="0">
                <a:latin typeface="+mn-ea"/>
                <a:cs typeface="メイリオ" panose="020B0604030504040204" pitchFamily="50" charset="-128"/>
              </a:rPr>
              <a:t>BIM/</a:t>
            </a:r>
            <a:r>
              <a:rPr lang="en-US" altLang="ja-JP" sz="923" dirty="0" err="1">
                <a:latin typeface="+mn-ea"/>
                <a:cs typeface="メイリオ" panose="020B0604030504040204" pitchFamily="50" charset="-128"/>
              </a:rPr>
              <a:t>CIM</a:t>
            </a:r>
            <a:r>
              <a:rPr lang="ja-JP" altLang="en-US" sz="923" dirty="0" err="1">
                <a:latin typeface="+mn-ea"/>
                <a:cs typeface="メイリオ" panose="020B0604030504040204" pitchFamily="50" charset="-128"/>
              </a:rPr>
              <a:t>，</a:t>
            </a:r>
            <a:r>
              <a:rPr lang="en-US" altLang="ja-JP" sz="923" dirty="0">
                <a:latin typeface="+mn-ea"/>
                <a:cs typeface="メイリオ" panose="020B0604030504040204" pitchFamily="50" charset="-128"/>
              </a:rPr>
              <a:t/>
            </a:r>
            <a:br>
              <a:rPr lang="en-US" altLang="ja-JP" sz="923" dirty="0">
                <a:latin typeface="+mn-ea"/>
                <a:cs typeface="メイリオ" panose="020B0604030504040204" pitchFamily="50" charset="-128"/>
              </a:rPr>
            </a:br>
            <a:r>
              <a:rPr lang="ja-JP" altLang="en-US" sz="923" dirty="0">
                <a:solidFill>
                  <a:prstClr val="black"/>
                </a:solidFill>
                <a:latin typeface="+mn-ea"/>
                <a:cs typeface="メイリオ" panose="020B0604030504040204" pitchFamily="50" charset="-128"/>
              </a:rPr>
              <a:t>国土交通データプラットフォーム，スマートシティ，自動運転，ドローン，</a:t>
            </a:r>
            <a:r>
              <a:rPr lang="en-US" altLang="ja-JP" sz="923" dirty="0">
                <a:solidFill>
                  <a:prstClr val="black"/>
                </a:solidFill>
                <a:latin typeface="+mn-ea"/>
                <a:cs typeface="メイリオ" panose="020B0604030504040204" pitchFamily="50" charset="-128"/>
              </a:rPr>
              <a:t>AI</a:t>
            </a:r>
            <a:r>
              <a:rPr lang="ja-JP" altLang="en-US" sz="923" dirty="0" err="1">
                <a:latin typeface="+mn-ea"/>
                <a:cs typeface="メイリオ" panose="020B0604030504040204" pitchFamily="50" charset="-128"/>
              </a:rPr>
              <a:t>，</a:t>
            </a:r>
            <a:r>
              <a:rPr lang="ja-JP" altLang="en-US" sz="923" dirty="0">
                <a:latin typeface="+mn-ea"/>
                <a:cs typeface="メイリオ" panose="020B0604030504040204" pitchFamily="50" charset="-128"/>
              </a:rPr>
              <a:t>ビッグデータ，</a:t>
            </a:r>
            <a:r>
              <a:rPr lang="en-US" altLang="ja-JP" sz="923" dirty="0">
                <a:latin typeface="+mn-ea"/>
                <a:cs typeface="メイリオ" panose="020B0604030504040204" pitchFamily="50" charset="-128"/>
              </a:rPr>
              <a:t/>
            </a:r>
            <a:br>
              <a:rPr lang="en-US" altLang="ja-JP" sz="923" dirty="0">
                <a:latin typeface="+mn-ea"/>
                <a:cs typeface="メイリオ" panose="020B0604030504040204" pitchFamily="50" charset="-128"/>
              </a:rPr>
            </a:br>
            <a:r>
              <a:rPr lang="ja-JP" altLang="en-US" sz="923" dirty="0">
                <a:solidFill>
                  <a:prstClr val="black"/>
                </a:solidFill>
                <a:latin typeface="+mn-ea"/>
                <a:cs typeface="メイリオ" panose="020B0604030504040204" pitchFamily="50" charset="-128"/>
              </a:rPr>
              <a:t>フィジカル空間，サイバー空間，公共測量</a:t>
            </a:r>
            <a:endParaRPr lang="en-US" altLang="ja-JP" sz="923" dirty="0">
              <a:solidFill>
                <a:prstClr val="black"/>
              </a:solidFill>
              <a:latin typeface="+mn-ea"/>
              <a:cs typeface="メイリオ" panose="020B0604030504040204" pitchFamily="50" charset="-128"/>
            </a:endParaRPr>
          </a:p>
        </p:txBody>
      </p:sp>
      <p:pic>
        <p:nvPicPr>
          <p:cNvPr id="148" name="図 147"/>
          <p:cNvPicPr>
            <a:picLocks noChangeAspect="1"/>
          </p:cNvPicPr>
          <p:nvPr/>
        </p:nvPicPr>
        <p:blipFill>
          <a:blip r:embed="rId14"/>
          <a:stretch>
            <a:fillRect/>
          </a:stretch>
        </p:blipFill>
        <p:spPr>
          <a:xfrm>
            <a:off x="807473" y="1699954"/>
            <a:ext cx="1957432" cy="777285"/>
          </a:xfrm>
          <a:prstGeom prst="rect">
            <a:avLst/>
          </a:prstGeom>
        </p:spPr>
      </p:pic>
      <p:pic>
        <p:nvPicPr>
          <p:cNvPr id="24" name="図 23"/>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31513" y="2861276"/>
            <a:ext cx="1587740" cy="652652"/>
          </a:xfrm>
          <a:prstGeom prst="rect">
            <a:avLst/>
          </a:prstGeom>
        </p:spPr>
      </p:pic>
      <p:sp>
        <p:nvSpPr>
          <p:cNvPr id="149" name="スライド番号プレースホルダー 3"/>
          <p:cNvSpPr>
            <a:spLocks noGrp="1"/>
          </p:cNvSpPr>
          <p:nvPr>
            <p:ph type="sldNum" sz="quarter" idx="12"/>
          </p:nvPr>
        </p:nvSpPr>
        <p:spPr>
          <a:xfrm>
            <a:off x="7010400" y="6525344"/>
            <a:ext cx="2133600" cy="476250"/>
          </a:xfrm>
        </p:spPr>
        <p:txBody>
          <a:bodyPr/>
          <a:lstStyle/>
          <a:p>
            <a:fld id="{937039F2-C01C-4311-96CF-779E66FD4F73}" type="slidenum">
              <a:rPr lang="en-US" altLang="ja-JP" smtClean="0"/>
              <a:pPr/>
              <a:t>6</a:t>
            </a:fld>
            <a:endParaRPr lang="en-US" altLang="ja-JP" dirty="0"/>
          </a:p>
        </p:txBody>
      </p:sp>
    </p:spTree>
    <p:extLst>
      <p:ext uri="{BB962C8B-B14F-4D97-AF65-F5344CB8AC3E}">
        <p14:creationId xmlns:p14="http://schemas.microsoft.com/office/powerpoint/2010/main" val="1342548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HGP創英角ｺﾞｼｯｸUB"/>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a:solidFill>
            <a:srgbClr val="FF0000"/>
          </a:solidFill>
        </a:ln>
      </a:spPr>
      <a:bodyPr wrap="square" rtlCol="0">
        <a:spAutoFit/>
      </a:bodyPr>
      <a:lstStyle>
        <a:defPPr>
          <a:def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テーマ３</Template>
  <TotalTime>0</TotalTime>
  <Words>1748</Words>
  <Application>Microsoft Office PowerPoint</Application>
  <PresentationFormat>画面に合わせる (4:3)</PresentationFormat>
  <Paragraphs>157</Paragraphs>
  <Slides>6</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HGP創英角ｺﾞｼｯｸUB</vt:lpstr>
      <vt:lpstr>Meiryo UI</vt:lpstr>
      <vt:lpstr>ＭＳ Ｐゴシック</vt:lpstr>
      <vt:lpstr>UD デジタル 教科書体 NK-R</vt:lpstr>
      <vt:lpstr>メイリオ</vt:lpstr>
      <vt:lpstr>游ゴシック</vt:lpstr>
      <vt:lpstr>游ゴシック Medium</vt:lpstr>
      <vt:lpstr>Arial</vt:lpstr>
      <vt:lpstr>Calibri</vt:lpstr>
      <vt:lpstr>Times New Roman</vt:lpstr>
      <vt:lpstr>標準デザイン</vt:lpstr>
      <vt:lpstr>国家座標</vt:lpstr>
      <vt:lpstr>PowerPoint プレゼンテーション</vt:lpstr>
      <vt:lpstr>PowerPoint プレゼンテーション</vt:lpstr>
      <vt:lpstr>PowerPoint プレゼンテーション</vt:lpstr>
      <vt:lpstr>PowerPoint プレゼンテーション</vt:lpstr>
      <vt:lpstr>DXの位置情報の共通ルール「国家座標」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2020-09-07T07:07:51Z</dcterms:created>
  <dcterms:modified xsi:type="dcterms:W3CDTF">2022-02-02T05:48:37Z</dcterms:modified>
</cp:coreProperties>
</file>